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0" r:id="rId1"/>
  </p:sldMasterIdLst>
  <p:notesMasterIdLst>
    <p:notesMasterId r:id="rId57"/>
  </p:notesMasterIdLst>
  <p:sldIdLst>
    <p:sldId id="256" r:id="rId2"/>
    <p:sldId id="257" r:id="rId3"/>
    <p:sldId id="313" r:id="rId4"/>
    <p:sldId id="308" r:id="rId5"/>
    <p:sldId id="309" r:id="rId6"/>
    <p:sldId id="258" r:id="rId7"/>
    <p:sldId id="314" r:id="rId8"/>
    <p:sldId id="318" r:id="rId9"/>
    <p:sldId id="259" r:id="rId10"/>
    <p:sldId id="267" r:id="rId11"/>
    <p:sldId id="268" r:id="rId12"/>
    <p:sldId id="269" r:id="rId13"/>
    <p:sldId id="266" r:id="rId14"/>
    <p:sldId id="305" r:id="rId15"/>
    <p:sldId id="307" r:id="rId16"/>
    <p:sldId id="274" r:id="rId17"/>
    <p:sldId id="275" r:id="rId18"/>
    <p:sldId id="287" r:id="rId19"/>
    <p:sldId id="288" r:id="rId20"/>
    <p:sldId id="260" r:id="rId21"/>
    <p:sldId id="319" r:id="rId22"/>
    <p:sldId id="276" r:id="rId23"/>
    <p:sldId id="277" r:id="rId24"/>
    <p:sldId id="278" r:id="rId25"/>
    <p:sldId id="279" r:id="rId26"/>
    <p:sldId id="280" r:id="rId27"/>
    <p:sldId id="281" r:id="rId28"/>
    <p:sldId id="282" r:id="rId29"/>
    <p:sldId id="283" r:id="rId30"/>
    <p:sldId id="284" r:id="rId31"/>
    <p:sldId id="285" r:id="rId32"/>
    <p:sldId id="286" r:id="rId33"/>
    <p:sldId id="290" r:id="rId34"/>
    <p:sldId id="315" r:id="rId35"/>
    <p:sldId id="311" r:id="rId36"/>
    <p:sldId id="312" r:id="rId37"/>
    <p:sldId id="310" r:id="rId38"/>
    <p:sldId id="289" r:id="rId39"/>
    <p:sldId id="316" r:id="rId40"/>
    <p:sldId id="262" r:id="rId41"/>
    <p:sldId id="273" r:id="rId42"/>
    <p:sldId id="317" r:id="rId43"/>
    <p:sldId id="263" r:id="rId44"/>
    <p:sldId id="291" r:id="rId45"/>
    <p:sldId id="292" r:id="rId46"/>
    <p:sldId id="320" r:id="rId47"/>
    <p:sldId id="321" r:id="rId48"/>
    <p:sldId id="294" r:id="rId49"/>
    <p:sldId id="296" r:id="rId50"/>
    <p:sldId id="298" r:id="rId51"/>
    <p:sldId id="302" r:id="rId52"/>
    <p:sldId id="322" r:id="rId53"/>
    <p:sldId id="306" r:id="rId54"/>
    <p:sldId id="300" r:id="rId55"/>
    <p:sldId id="265" r:id="rId5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8" autoAdjust="0"/>
    <p:restoredTop sz="94660"/>
  </p:normalViewPr>
  <p:slideViewPr>
    <p:cSldViewPr snapToGrid="0">
      <p:cViewPr varScale="1">
        <p:scale>
          <a:sx n="119" d="100"/>
          <a:sy n="119" d="100"/>
        </p:scale>
        <p:origin x="114"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D9B38D-4DAF-4223-AA6E-F5C63E33C6D4}" type="datetimeFigureOut">
              <a:rPr lang="fr-FR"/>
              <a:t>17/12/2014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4CBB30-58C5-4553-9AAB-B48AED2355E7}" type="slidenum">
              <a:rPr lang="fr-FR"/>
              <a:t>‹#›</a:t>
            </a:fld>
            <a:endParaRPr lang="fr-FR"/>
          </a:p>
        </p:txBody>
      </p:sp>
    </p:spTree>
    <p:extLst>
      <p:ext uri="{BB962C8B-B14F-4D97-AF65-F5344CB8AC3E}">
        <p14:creationId xmlns:p14="http://schemas.microsoft.com/office/powerpoint/2010/main" val="397363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a:t>
            </a:fld>
            <a:endParaRPr lang="fr-FR"/>
          </a:p>
        </p:txBody>
      </p:sp>
    </p:spTree>
    <p:extLst>
      <p:ext uri="{BB962C8B-B14F-4D97-AF65-F5344CB8AC3E}">
        <p14:creationId xmlns:p14="http://schemas.microsoft.com/office/powerpoint/2010/main" val="678035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10</a:t>
            </a:fld>
            <a:endParaRPr lang="fr-FR"/>
          </a:p>
        </p:txBody>
      </p:sp>
    </p:spTree>
    <p:extLst>
      <p:ext uri="{BB962C8B-B14F-4D97-AF65-F5344CB8AC3E}">
        <p14:creationId xmlns:p14="http://schemas.microsoft.com/office/powerpoint/2010/main" val="2021423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11</a:t>
            </a:fld>
            <a:endParaRPr lang="fr-FR"/>
          </a:p>
        </p:txBody>
      </p:sp>
    </p:spTree>
    <p:extLst>
      <p:ext uri="{BB962C8B-B14F-4D97-AF65-F5344CB8AC3E}">
        <p14:creationId xmlns:p14="http://schemas.microsoft.com/office/powerpoint/2010/main" val="3946633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12</a:t>
            </a:fld>
            <a:endParaRPr lang="fr-FR"/>
          </a:p>
        </p:txBody>
      </p:sp>
    </p:spTree>
    <p:extLst>
      <p:ext uri="{BB962C8B-B14F-4D97-AF65-F5344CB8AC3E}">
        <p14:creationId xmlns:p14="http://schemas.microsoft.com/office/powerpoint/2010/main" val="2223270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13</a:t>
            </a:fld>
            <a:endParaRPr lang="fr-FR"/>
          </a:p>
        </p:txBody>
      </p:sp>
    </p:spTree>
    <p:extLst>
      <p:ext uri="{BB962C8B-B14F-4D97-AF65-F5344CB8AC3E}">
        <p14:creationId xmlns:p14="http://schemas.microsoft.com/office/powerpoint/2010/main" val="1177483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14</a:t>
            </a:fld>
            <a:endParaRPr lang="fr-FR"/>
          </a:p>
        </p:txBody>
      </p:sp>
    </p:spTree>
    <p:extLst>
      <p:ext uri="{BB962C8B-B14F-4D97-AF65-F5344CB8AC3E}">
        <p14:creationId xmlns:p14="http://schemas.microsoft.com/office/powerpoint/2010/main" val="27436642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15</a:t>
            </a:fld>
            <a:endParaRPr lang="fr-FR"/>
          </a:p>
        </p:txBody>
      </p:sp>
    </p:spTree>
    <p:extLst>
      <p:ext uri="{BB962C8B-B14F-4D97-AF65-F5344CB8AC3E}">
        <p14:creationId xmlns:p14="http://schemas.microsoft.com/office/powerpoint/2010/main" val="16467406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16</a:t>
            </a:fld>
            <a:endParaRPr lang="fr-FR"/>
          </a:p>
        </p:txBody>
      </p:sp>
    </p:spTree>
    <p:extLst>
      <p:ext uri="{BB962C8B-B14F-4D97-AF65-F5344CB8AC3E}">
        <p14:creationId xmlns:p14="http://schemas.microsoft.com/office/powerpoint/2010/main" val="37213262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17</a:t>
            </a:fld>
            <a:endParaRPr lang="fr-FR"/>
          </a:p>
        </p:txBody>
      </p:sp>
    </p:spTree>
    <p:extLst>
      <p:ext uri="{BB962C8B-B14F-4D97-AF65-F5344CB8AC3E}">
        <p14:creationId xmlns:p14="http://schemas.microsoft.com/office/powerpoint/2010/main" val="10804930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18</a:t>
            </a:fld>
            <a:endParaRPr lang="fr-FR"/>
          </a:p>
        </p:txBody>
      </p:sp>
    </p:spTree>
    <p:extLst>
      <p:ext uri="{BB962C8B-B14F-4D97-AF65-F5344CB8AC3E}">
        <p14:creationId xmlns:p14="http://schemas.microsoft.com/office/powerpoint/2010/main" val="7469181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19</a:t>
            </a:fld>
            <a:endParaRPr lang="fr-FR"/>
          </a:p>
        </p:txBody>
      </p:sp>
    </p:spTree>
    <p:extLst>
      <p:ext uri="{BB962C8B-B14F-4D97-AF65-F5344CB8AC3E}">
        <p14:creationId xmlns:p14="http://schemas.microsoft.com/office/powerpoint/2010/main" val="1343380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a:t>
            </a:fld>
            <a:endParaRPr lang="fr-FR"/>
          </a:p>
        </p:txBody>
      </p:sp>
    </p:spTree>
    <p:extLst>
      <p:ext uri="{BB962C8B-B14F-4D97-AF65-F5344CB8AC3E}">
        <p14:creationId xmlns:p14="http://schemas.microsoft.com/office/powerpoint/2010/main" val="17166740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20</a:t>
            </a:fld>
            <a:endParaRPr lang="fr-FR"/>
          </a:p>
        </p:txBody>
      </p:sp>
    </p:spTree>
    <p:extLst>
      <p:ext uri="{BB962C8B-B14F-4D97-AF65-F5344CB8AC3E}">
        <p14:creationId xmlns:p14="http://schemas.microsoft.com/office/powerpoint/2010/main" val="19456393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21</a:t>
            </a:fld>
            <a:endParaRPr lang="fr-FR"/>
          </a:p>
        </p:txBody>
      </p:sp>
    </p:spTree>
    <p:extLst>
      <p:ext uri="{BB962C8B-B14F-4D97-AF65-F5344CB8AC3E}">
        <p14:creationId xmlns:p14="http://schemas.microsoft.com/office/powerpoint/2010/main" val="21513692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22</a:t>
            </a:fld>
            <a:endParaRPr lang="fr-FR"/>
          </a:p>
        </p:txBody>
      </p:sp>
    </p:spTree>
    <p:extLst>
      <p:ext uri="{BB962C8B-B14F-4D97-AF65-F5344CB8AC3E}">
        <p14:creationId xmlns:p14="http://schemas.microsoft.com/office/powerpoint/2010/main" val="9134049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23</a:t>
            </a:fld>
            <a:endParaRPr lang="fr-FR"/>
          </a:p>
        </p:txBody>
      </p:sp>
    </p:spTree>
    <p:extLst>
      <p:ext uri="{BB962C8B-B14F-4D97-AF65-F5344CB8AC3E}">
        <p14:creationId xmlns:p14="http://schemas.microsoft.com/office/powerpoint/2010/main" val="32890945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24</a:t>
            </a:fld>
            <a:endParaRPr lang="fr-FR"/>
          </a:p>
        </p:txBody>
      </p:sp>
    </p:spTree>
    <p:extLst>
      <p:ext uri="{BB962C8B-B14F-4D97-AF65-F5344CB8AC3E}">
        <p14:creationId xmlns:p14="http://schemas.microsoft.com/office/powerpoint/2010/main" val="3400787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25</a:t>
            </a:fld>
            <a:endParaRPr lang="fr-FR"/>
          </a:p>
        </p:txBody>
      </p:sp>
    </p:spTree>
    <p:extLst>
      <p:ext uri="{BB962C8B-B14F-4D97-AF65-F5344CB8AC3E}">
        <p14:creationId xmlns:p14="http://schemas.microsoft.com/office/powerpoint/2010/main" val="32971112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26</a:t>
            </a:fld>
            <a:endParaRPr lang="fr-FR"/>
          </a:p>
        </p:txBody>
      </p:sp>
    </p:spTree>
    <p:extLst>
      <p:ext uri="{BB962C8B-B14F-4D97-AF65-F5344CB8AC3E}">
        <p14:creationId xmlns:p14="http://schemas.microsoft.com/office/powerpoint/2010/main" val="34758075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27</a:t>
            </a:fld>
            <a:endParaRPr lang="fr-FR"/>
          </a:p>
        </p:txBody>
      </p:sp>
    </p:spTree>
    <p:extLst>
      <p:ext uri="{BB962C8B-B14F-4D97-AF65-F5344CB8AC3E}">
        <p14:creationId xmlns:p14="http://schemas.microsoft.com/office/powerpoint/2010/main" val="30971401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28</a:t>
            </a:fld>
            <a:endParaRPr lang="fr-FR"/>
          </a:p>
        </p:txBody>
      </p:sp>
    </p:spTree>
    <p:extLst>
      <p:ext uri="{BB962C8B-B14F-4D97-AF65-F5344CB8AC3E}">
        <p14:creationId xmlns:p14="http://schemas.microsoft.com/office/powerpoint/2010/main" val="11926804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29</a:t>
            </a:fld>
            <a:endParaRPr lang="fr-FR"/>
          </a:p>
        </p:txBody>
      </p:sp>
    </p:spTree>
    <p:extLst>
      <p:ext uri="{BB962C8B-B14F-4D97-AF65-F5344CB8AC3E}">
        <p14:creationId xmlns:p14="http://schemas.microsoft.com/office/powerpoint/2010/main" val="2194536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a:t>
            </a:fld>
            <a:endParaRPr lang="fr-FR"/>
          </a:p>
        </p:txBody>
      </p:sp>
    </p:spTree>
    <p:extLst>
      <p:ext uri="{BB962C8B-B14F-4D97-AF65-F5344CB8AC3E}">
        <p14:creationId xmlns:p14="http://schemas.microsoft.com/office/powerpoint/2010/main" val="30753166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30</a:t>
            </a:fld>
            <a:endParaRPr lang="fr-FR"/>
          </a:p>
        </p:txBody>
      </p:sp>
    </p:spTree>
    <p:extLst>
      <p:ext uri="{BB962C8B-B14F-4D97-AF65-F5344CB8AC3E}">
        <p14:creationId xmlns:p14="http://schemas.microsoft.com/office/powerpoint/2010/main" val="3771414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31</a:t>
            </a:fld>
            <a:endParaRPr lang="fr-FR"/>
          </a:p>
        </p:txBody>
      </p:sp>
    </p:spTree>
    <p:extLst>
      <p:ext uri="{BB962C8B-B14F-4D97-AF65-F5344CB8AC3E}">
        <p14:creationId xmlns:p14="http://schemas.microsoft.com/office/powerpoint/2010/main" val="20686064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32</a:t>
            </a:fld>
            <a:endParaRPr lang="fr-FR"/>
          </a:p>
        </p:txBody>
      </p:sp>
    </p:spTree>
    <p:extLst>
      <p:ext uri="{BB962C8B-B14F-4D97-AF65-F5344CB8AC3E}">
        <p14:creationId xmlns:p14="http://schemas.microsoft.com/office/powerpoint/2010/main" val="409068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33</a:t>
            </a:fld>
            <a:endParaRPr lang="fr-FR"/>
          </a:p>
        </p:txBody>
      </p:sp>
    </p:spTree>
    <p:extLst>
      <p:ext uri="{BB962C8B-B14F-4D97-AF65-F5344CB8AC3E}">
        <p14:creationId xmlns:p14="http://schemas.microsoft.com/office/powerpoint/2010/main" val="13404275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34</a:t>
            </a:fld>
            <a:endParaRPr lang="fr-FR"/>
          </a:p>
        </p:txBody>
      </p:sp>
    </p:spTree>
    <p:extLst>
      <p:ext uri="{BB962C8B-B14F-4D97-AF65-F5344CB8AC3E}">
        <p14:creationId xmlns:p14="http://schemas.microsoft.com/office/powerpoint/2010/main" val="23633517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35</a:t>
            </a:fld>
            <a:endParaRPr lang="fr-FR"/>
          </a:p>
        </p:txBody>
      </p:sp>
    </p:spTree>
    <p:extLst>
      <p:ext uri="{BB962C8B-B14F-4D97-AF65-F5344CB8AC3E}">
        <p14:creationId xmlns:p14="http://schemas.microsoft.com/office/powerpoint/2010/main" val="27322023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36</a:t>
            </a:fld>
            <a:endParaRPr lang="fr-FR"/>
          </a:p>
        </p:txBody>
      </p:sp>
    </p:spTree>
    <p:extLst>
      <p:ext uri="{BB962C8B-B14F-4D97-AF65-F5344CB8AC3E}">
        <p14:creationId xmlns:p14="http://schemas.microsoft.com/office/powerpoint/2010/main" val="22469088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37</a:t>
            </a:fld>
            <a:endParaRPr lang="fr-FR"/>
          </a:p>
        </p:txBody>
      </p:sp>
    </p:spTree>
    <p:extLst>
      <p:ext uri="{BB962C8B-B14F-4D97-AF65-F5344CB8AC3E}">
        <p14:creationId xmlns:p14="http://schemas.microsoft.com/office/powerpoint/2010/main" val="35516857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38</a:t>
            </a:fld>
            <a:endParaRPr lang="fr-FR"/>
          </a:p>
        </p:txBody>
      </p:sp>
    </p:spTree>
    <p:extLst>
      <p:ext uri="{BB962C8B-B14F-4D97-AF65-F5344CB8AC3E}">
        <p14:creationId xmlns:p14="http://schemas.microsoft.com/office/powerpoint/2010/main" val="15696458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39</a:t>
            </a:fld>
            <a:endParaRPr lang="fr-FR"/>
          </a:p>
        </p:txBody>
      </p:sp>
    </p:spTree>
    <p:extLst>
      <p:ext uri="{BB962C8B-B14F-4D97-AF65-F5344CB8AC3E}">
        <p14:creationId xmlns:p14="http://schemas.microsoft.com/office/powerpoint/2010/main" val="664535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a:t>
            </a:fld>
            <a:endParaRPr lang="fr-FR"/>
          </a:p>
        </p:txBody>
      </p:sp>
    </p:spTree>
    <p:extLst>
      <p:ext uri="{BB962C8B-B14F-4D97-AF65-F5344CB8AC3E}">
        <p14:creationId xmlns:p14="http://schemas.microsoft.com/office/powerpoint/2010/main" val="16828348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In this part, we are going to study the General Architecture. </a:t>
            </a:r>
            <a:br>
              <a:rPr lang="en-US"/>
            </a:br>
            <a:endParaRPr lang="en-US"/>
          </a:p>
          <a:p>
            <a:r>
              <a:rPr lang="en-US"/>
              <a:t>Here is the general architecture diagram. We can see the 5 modules interacting with each other. </a:t>
            </a:r>
            <a:br>
              <a:rPr lang="en-US"/>
            </a:br>
            <a:endParaRPr lang="en-US"/>
          </a:p>
          <a:p>
            <a:r>
              <a:rPr lang="en-US"/>
              <a:t>The User Interface interacts with the environment generating events handled by the model. This module interact with the Artificial Intelligence.</a:t>
            </a:r>
          </a:p>
          <a:p>
            <a:r>
              <a:rPr lang="en-US"/>
              <a:t>In our project, it will be the MCTS algorithm, connected together thanks to a converter.</a:t>
            </a:r>
          </a:p>
          <a:p>
            <a:r>
              <a:rPr lang="en-US"/>
              <a:t>But by implementing a single interface, it will be possible for the model to interact with a bot, an other one Artificial Intelligence created by other people. Then, it will be possible to use a bot from the site Arimaa.com</a:t>
            </a:r>
            <a:br>
              <a:rPr lang="en-US"/>
            </a:br>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40</a:t>
            </a:fld>
            <a:endParaRPr lang="fr-FR"/>
          </a:p>
        </p:txBody>
      </p:sp>
    </p:spTree>
    <p:extLst>
      <p:ext uri="{BB962C8B-B14F-4D97-AF65-F5344CB8AC3E}">
        <p14:creationId xmlns:p14="http://schemas.microsoft.com/office/powerpoint/2010/main" val="27405182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The MCTS algorithm</a:t>
            </a:r>
            <a:br>
              <a:rPr lang="fr-FR"/>
            </a:br>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41</a:t>
            </a:fld>
            <a:endParaRPr lang="fr-FR"/>
          </a:p>
        </p:txBody>
      </p:sp>
    </p:spTree>
    <p:extLst>
      <p:ext uri="{BB962C8B-B14F-4D97-AF65-F5344CB8AC3E}">
        <p14:creationId xmlns:p14="http://schemas.microsoft.com/office/powerpoint/2010/main" val="37877616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42</a:t>
            </a:fld>
            <a:endParaRPr lang="fr-FR"/>
          </a:p>
        </p:txBody>
      </p:sp>
    </p:spTree>
    <p:extLst>
      <p:ext uri="{BB962C8B-B14F-4D97-AF65-F5344CB8AC3E}">
        <p14:creationId xmlns:p14="http://schemas.microsoft.com/office/powerpoint/2010/main" val="12954298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43</a:t>
            </a:fld>
            <a:endParaRPr lang="fr-FR"/>
          </a:p>
        </p:txBody>
      </p:sp>
    </p:spTree>
    <p:extLst>
      <p:ext uri="{BB962C8B-B14F-4D97-AF65-F5344CB8AC3E}">
        <p14:creationId xmlns:p14="http://schemas.microsoft.com/office/powerpoint/2010/main" val="36218501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45</a:t>
            </a:fld>
            <a:endParaRPr lang="fr-FR"/>
          </a:p>
        </p:txBody>
      </p:sp>
    </p:spTree>
    <p:extLst>
      <p:ext uri="{BB962C8B-B14F-4D97-AF65-F5344CB8AC3E}">
        <p14:creationId xmlns:p14="http://schemas.microsoft.com/office/powerpoint/2010/main" val="42053679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46</a:t>
            </a:fld>
            <a:endParaRPr lang="fr-FR"/>
          </a:p>
        </p:txBody>
      </p:sp>
    </p:spTree>
    <p:extLst>
      <p:ext uri="{BB962C8B-B14F-4D97-AF65-F5344CB8AC3E}">
        <p14:creationId xmlns:p14="http://schemas.microsoft.com/office/powerpoint/2010/main" val="15559206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44</a:t>
            </a:fld>
            <a:endParaRPr lang="fr-FR"/>
          </a:p>
        </p:txBody>
      </p:sp>
    </p:spTree>
    <p:extLst>
      <p:ext uri="{BB962C8B-B14F-4D97-AF65-F5344CB8AC3E}">
        <p14:creationId xmlns:p14="http://schemas.microsoft.com/office/powerpoint/2010/main" val="10590225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47</a:t>
            </a:fld>
            <a:endParaRPr lang="fr-FR"/>
          </a:p>
        </p:txBody>
      </p:sp>
    </p:spTree>
    <p:extLst>
      <p:ext uri="{BB962C8B-B14F-4D97-AF65-F5344CB8AC3E}">
        <p14:creationId xmlns:p14="http://schemas.microsoft.com/office/powerpoint/2010/main" val="42030794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48</a:t>
            </a:fld>
            <a:endParaRPr lang="fr-FR"/>
          </a:p>
        </p:txBody>
      </p:sp>
    </p:spTree>
    <p:extLst>
      <p:ext uri="{BB962C8B-B14F-4D97-AF65-F5344CB8AC3E}">
        <p14:creationId xmlns:p14="http://schemas.microsoft.com/office/powerpoint/2010/main" val="29219875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49</a:t>
            </a:fld>
            <a:endParaRPr lang="fr-FR"/>
          </a:p>
        </p:txBody>
      </p:sp>
    </p:spTree>
    <p:extLst>
      <p:ext uri="{BB962C8B-B14F-4D97-AF65-F5344CB8AC3E}">
        <p14:creationId xmlns:p14="http://schemas.microsoft.com/office/powerpoint/2010/main" val="820801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ajouter minimax explication</a:t>
            </a:r>
            <a:br>
              <a:rPr lang="fr-FR"/>
            </a:br>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5</a:t>
            </a:fld>
            <a:endParaRPr lang="fr-FR"/>
          </a:p>
        </p:txBody>
      </p:sp>
    </p:spTree>
    <p:extLst>
      <p:ext uri="{BB962C8B-B14F-4D97-AF65-F5344CB8AC3E}">
        <p14:creationId xmlns:p14="http://schemas.microsoft.com/office/powerpoint/2010/main" val="33933154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4CBB30-58C5-4553-9AAB-B48AED2355E7}" type="slidenum">
              <a:rPr lang="fr-FR"/>
              <a:t>50</a:t>
            </a:fld>
            <a:endParaRPr lang="fr-FR"/>
          </a:p>
        </p:txBody>
      </p:sp>
    </p:spTree>
    <p:extLst>
      <p:ext uri="{BB962C8B-B14F-4D97-AF65-F5344CB8AC3E}">
        <p14:creationId xmlns:p14="http://schemas.microsoft.com/office/powerpoint/2010/main" val="15444648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4CBB30-58C5-4553-9AAB-B48AED2355E7}" type="slidenum">
              <a:rPr lang="fr-FR"/>
              <a:t>51</a:t>
            </a:fld>
            <a:endParaRPr lang="fr-FR"/>
          </a:p>
        </p:txBody>
      </p:sp>
    </p:spTree>
    <p:extLst>
      <p:ext uri="{BB962C8B-B14F-4D97-AF65-F5344CB8AC3E}">
        <p14:creationId xmlns:p14="http://schemas.microsoft.com/office/powerpoint/2010/main" val="15558582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4CBB30-58C5-4553-9AAB-B48AED2355E7}" type="slidenum">
              <a:rPr lang="fr-FR"/>
              <a:t>52</a:t>
            </a:fld>
            <a:endParaRPr lang="fr-FR"/>
          </a:p>
        </p:txBody>
      </p:sp>
    </p:spTree>
    <p:extLst>
      <p:ext uri="{BB962C8B-B14F-4D97-AF65-F5344CB8AC3E}">
        <p14:creationId xmlns:p14="http://schemas.microsoft.com/office/powerpoint/2010/main" val="39919629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4CBB30-58C5-4553-9AAB-B48AED2355E7}" type="slidenum">
              <a:rPr lang="fr-FR"/>
              <a:t>53</a:t>
            </a:fld>
            <a:endParaRPr lang="fr-FR"/>
          </a:p>
        </p:txBody>
      </p:sp>
    </p:spTree>
    <p:extLst>
      <p:ext uri="{BB962C8B-B14F-4D97-AF65-F5344CB8AC3E}">
        <p14:creationId xmlns:p14="http://schemas.microsoft.com/office/powerpoint/2010/main" val="37351091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4CBB30-58C5-4553-9AAB-B48AED2355E7}" type="slidenum">
              <a:rPr lang="fr-FR"/>
              <a:t>54</a:t>
            </a:fld>
            <a:endParaRPr lang="fr-FR"/>
          </a:p>
        </p:txBody>
      </p:sp>
    </p:spTree>
    <p:extLst>
      <p:ext uri="{BB962C8B-B14F-4D97-AF65-F5344CB8AC3E}">
        <p14:creationId xmlns:p14="http://schemas.microsoft.com/office/powerpoint/2010/main" val="38283040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55</a:t>
            </a:fld>
            <a:endParaRPr lang="fr-FR"/>
          </a:p>
        </p:txBody>
      </p:sp>
    </p:spTree>
    <p:extLst>
      <p:ext uri="{BB962C8B-B14F-4D97-AF65-F5344CB8AC3E}">
        <p14:creationId xmlns:p14="http://schemas.microsoft.com/office/powerpoint/2010/main" val="408980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Here is the presentation of our project. Our purpose will be to build an Artificial Intelligence for a 2 players strategy board game, but not entirely solved like checkers, or Dames in French, but not to much studied like Chess.</a:t>
            </a:r>
          </a:p>
          <a:p>
            <a:r>
              <a:rPr lang="en-US"/>
              <a:t>For our Artificial Intelligence, we will use the MCTS algorithm, a very knowed algorithm able to calculate one of the best moves to play. The MCTS algorithm don't guess all moves possible, it just select the best moves and develop them, to see where they leads. Then, it computes statistics to make it possible to select a move.</a:t>
            </a:r>
          </a:p>
          <a:p>
            <a:r>
              <a:rPr lang="en-US"/>
              <a:t>Then we will apply the algorithm to game, beginning by simple one like TicTacToe, or Morpion, and Connect 4, or Puissance 4. Then, we will apply to the non solved game Arimaa, similar to Chess when we see the board, but with so much possibilities it is impossible to solve it with a computer.</a:t>
            </a:r>
            <a:br>
              <a:rPr lang="en-US"/>
            </a:br>
            <a:endParaRPr lang="en-US"/>
          </a:p>
          <a:p>
            <a:r>
              <a:rPr lang="en-US"/>
              <a:t>We will choose away to compute the tree of moves, between different types of parallelization. </a:t>
            </a:r>
            <a:br>
              <a:rPr lang="en-US"/>
            </a:br>
            <a:endParaRPr lang="en-US"/>
          </a:p>
          <a:p>
            <a:r>
              <a:rPr lang="en-US"/>
              <a:t>To improve the power of our computation, we will run it using CPU parallelization of our computers, then GPU parallelization on our graphical card of our computers, and Finally in Grid'5000, The cluster of computers handled by the IRISA.</a:t>
            </a:r>
            <a:br>
              <a:rPr lang="en-US"/>
            </a:br>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6</a:t>
            </a:fld>
            <a:endParaRPr lang="fr-FR"/>
          </a:p>
        </p:txBody>
      </p:sp>
    </p:spTree>
    <p:extLst>
      <p:ext uri="{BB962C8B-B14F-4D97-AF65-F5344CB8AC3E}">
        <p14:creationId xmlns:p14="http://schemas.microsoft.com/office/powerpoint/2010/main" val="843861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7</a:t>
            </a:fld>
            <a:endParaRPr lang="fr-FR"/>
          </a:p>
        </p:txBody>
      </p:sp>
    </p:spTree>
    <p:extLst>
      <p:ext uri="{BB962C8B-B14F-4D97-AF65-F5344CB8AC3E}">
        <p14:creationId xmlns:p14="http://schemas.microsoft.com/office/powerpoint/2010/main" val="4244089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8</a:t>
            </a:fld>
            <a:endParaRPr lang="fr-FR"/>
          </a:p>
        </p:txBody>
      </p:sp>
    </p:spTree>
    <p:extLst>
      <p:ext uri="{BB962C8B-B14F-4D97-AF65-F5344CB8AC3E}">
        <p14:creationId xmlns:p14="http://schemas.microsoft.com/office/powerpoint/2010/main" val="1121989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9</a:t>
            </a:fld>
            <a:endParaRPr lang="fr-FR"/>
          </a:p>
        </p:txBody>
      </p:sp>
    </p:spTree>
    <p:extLst>
      <p:ext uri="{BB962C8B-B14F-4D97-AF65-F5344CB8AC3E}">
        <p14:creationId xmlns:p14="http://schemas.microsoft.com/office/powerpoint/2010/main" val="2989362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fr-FR" dirty="0"/>
              <a:t>Modifiez le style du titre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Modifier le style des sous-titres du masque</a:t>
            </a:r>
            <a:endParaRPr lang="en-US" dirty="0"/>
          </a:p>
        </p:txBody>
      </p:sp>
      <p:sp>
        <p:nvSpPr>
          <p:cNvPr id="4" name="Date Placeholder 3"/>
          <p:cNvSpPr>
            <a:spLocks noGrp="1"/>
          </p:cNvSpPr>
          <p:nvPr>
            <p:ph type="dt" sz="half" idx="10"/>
          </p:nvPr>
        </p:nvSpPr>
        <p:spPr/>
        <p:txBody>
          <a:bodyPr/>
          <a:lstStyle/>
          <a:p>
            <a:fld id="{9991FB66-728A-48B1-90A3-525CB0CD7086}" type="datetimeFigureOut">
              <a:rPr lang="fr-FR" smtClean="0"/>
              <a:t>17/12/2014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89A2A0C-D44F-4523-8D1A-D12B62504EB2}" type="slidenum">
              <a:rPr lang="fr-FR" smtClean="0"/>
              <a:t>‹#›</a:t>
            </a:fld>
            <a:endParaRPr lang="fr-FR"/>
          </a:p>
        </p:txBody>
      </p:sp>
    </p:spTree>
    <p:extLst>
      <p:ext uri="{BB962C8B-B14F-4D97-AF65-F5344CB8AC3E}">
        <p14:creationId xmlns:p14="http://schemas.microsoft.com/office/powerpoint/2010/main" val="2886299045"/>
      </p:ext>
    </p:extLst>
  </p:cSld>
  <p:clrMapOvr>
    <a:masterClrMapping/>
  </p:clrMapOvr>
  <p:transition spd="slow">
    <p:push dir="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10"/>
          </p:nvPr>
        </p:nvSpPr>
        <p:spPr/>
        <p:txBody>
          <a:bodyPr/>
          <a:lstStyle/>
          <a:p>
            <a:fld id="{9991FB66-728A-48B1-90A3-525CB0CD7086}" type="datetimeFigureOut">
              <a:rPr lang="fr-FR" smtClean="0"/>
              <a:t>17/12/2014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89A2A0C-D44F-4523-8D1A-D12B62504EB2}" type="slidenum">
              <a:rPr lang="fr-FR" smtClean="0"/>
              <a:t>‹#›</a:t>
            </a:fld>
            <a:endParaRPr lang="fr-FR"/>
          </a:p>
        </p:txBody>
      </p:sp>
    </p:spTree>
    <p:extLst>
      <p:ext uri="{BB962C8B-B14F-4D97-AF65-F5344CB8AC3E}">
        <p14:creationId xmlns:p14="http://schemas.microsoft.com/office/powerpoint/2010/main" val="1282910723"/>
      </p:ext>
    </p:extLst>
  </p:cSld>
  <p:clrMapOvr>
    <a:masterClrMapping/>
  </p:clrMapOvr>
  <p:transition spd="slow">
    <p:push dir="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fr-FR" dirty="0"/>
              <a:t>Modifiez le style du titre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10"/>
          </p:nvPr>
        </p:nvSpPr>
        <p:spPr/>
        <p:txBody>
          <a:bodyPr/>
          <a:lstStyle/>
          <a:p>
            <a:fld id="{9991FB66-728A-48B1-90A3-525CB0CD7086}" type="datetimeFigureOut">
              <a:rPr lang="fr-FR" smtClean="0"/>
              <a:t>17/12/2014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89A2A0C-D44F-4523-8D1A-D12B62504EB2}" type="slidenum">
              <a:rPr lang="fr-FR" smtClean="0"/>
              <a:t>‹#›</a:t>
            </a:fld>
            <a:endParaRPr lang="fr-FR"/>
          </a:p>
        </p:txBody>
      </p:sp>
    </p:spTree>
    <p:extLst>
      <p:ext uri="{BB962C8B-B14F-4D97-AF65-F5344CB8AC3E}">
        <p14:creationId xmlns:p14="http://schemas.microsoft.com/office/powerpoint/2010/main" val="2408553309"/>
      </p:ext>
    </p:extLst>
  </p:cSld>
  <p:clrMapOvr>
    <a:masterClrMapping/>
  </p:clrMapOvr>
  <p:transition spd="slow">
    <p:push dir="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Modifiez le style du titre</a:t>
            </a:r>
            <a:endParaRPr lang="en-US" dirty="0"/>
          </a:p>
        </p:txBody>
      </p:sp>
      <p:sp>
        <p:nvSpPr>
          <p:cNvPr id="3" name="Content Placeholder 2"/>
          <p:cNvSpPr>
            <a:spLocks noGrp="1"/>
          </p:cNvSpPr>
          <p:nvPr>
            <p:ph idx="1"/>
          </p:nvPr>
        </p:nvSpPr>
        <p:spPr/>
        <p:txBody>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10"/>
          </p:nvPr>
        </p:nvSpPr>
        <p:spPr/>
        <p:txBody>
          <a:bodyPr/>
          <a:lstStyle/>
          <a:p>
            <a:fld id="{9991FB66-728A-48B1-90A3-525CB0CD7086}" type="datetimeFigureOut">
              <a:rPr lang="fr-FR" smtClean="0"/>
              <a:t>17/12/2014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89A2A0C-D44F-4523-8D1A-D12B62504EB2}" type="slidenum">
              <a:rPr lang="fr-FR" smtClean="0"/>
              <a:t>‹#›</a:t>
            </a:fld>
            <a:endParaRPr lang="fr-FR"/>
          </a:p>
        </p:txBody>
      </p:sp>
    </p:spTree>
    <p:extLst>
      <p:ext uri="{BB962C8B-B14F-4D97-AF65-F5344CB8AC3E}">
        <p14:creationId xmlns:p14="http://schemas.microsoft.com/office/powerpoint/2010/main" val="2313793876"/>
      </p:ext>
    </p:extLst>
  </p:cSld>
  <p:clrMapOvr>
    <a:masterClrMapping/>
  </p:clrMapOvr>
  <p:transition spd="slow">
    <p:push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fr-FR" dirty="0"/>
              <a:t>Modifiez le style du titre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dirty="0"/>
              <a:t>Modifier les styles du texte du masque</a:t>
            </a:r>
          </a:p>
        </p:txBody>
      </p:sp>
      <p:sp>
        <p:nvSpPr>
          <p:cNvPr id="4" name="Date Placeholder 3"/>
          <p:cNvSpPr>
            <a:spLocks noGrp="1"/>
          </p:cNvSpPr>
          <p:nvPr>
            <p:ph type="dt" sz="half" idx="10"/>
          </p:nvPr>
        </p:nvSpPr>
        <p:spPr/>
        <p:txBody>
          <a:bodyPr/>
          <a:lstStyle/>
          <a:p>
            <a:fld id="{9991FB66-728A-48B1-90A3-525CB0CD7086}" type="datetimeFigureOut">
              <a:rPr lang="fr-FR" smtClean="0"/>
              <a:t>17/12/2014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89A2A0C-D44F-4523-8D1A-D12B62504EB2}" type="slidenum">
              <a:rPr lang="fr-FR" smtClean="0"/>
              <a:t>‹#›</a:t>
            </a:fld>
            <a:endParaRPr lang="fr-FR"/>
          </a:p>
        </p:txBody>
      </p:sp>
    </p:spTree>
    <p:extLst>
      <p:ext uri="{BB962C8B-B14F-4D97-AF65-F5344CB8AC3E}">
        <p14:creationId xmlns:p14="http://schemas.microsoft.com/office/powerpoint/2010/main" val="2564400023"/>
      </p:ext>
    </p:extLst>
  </p:cSld>
  <p:clrMapOvr>
    <a:masterClrMapping/>
  </p:clrMapOvr>
  <p:transition spd="slow">
    <p:push dir="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Modifiez le style du titre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5" name="Date Placeholder 4"/>
          <p:cNvSpPr>
            <a:spLocks noGrp="1"/>
          </p:cNvSpPr>
          <p:nvPr>
            <p:ph type="dt" sz="half" idx="10"/>
          </p:nvPr>
        </p:nvSpPr>
        <p:spPr/>
        <p:txBody>
          <a:bodyPr/>
          <a:lstStyle/>
          <a:p>
            <a:fld id="{9991FB66-728A-48B1-90A3-525CB0CD7086}" type="datetimeFigureOut">
              <a:rPr lang="fr-FR" smtClean="0"/>
              <a:t>17/12/2014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89A2A0C-D44F-4523-8D1A-D12B62504EB2}" type="slidenum">
              <a:rPr lang="fr-FR" smtClean="0"/>
              <a:t>‹#›</a:t>
            </a:fld>
            <a:endParaRPr lang="fr-FR"/>
          </a:p>
        </p:txBody>
      </p:sp>
    </p:spTree>
    <p:extLst>
      <p:ext uri="{BB962C8B-B14F-4D97-AF65-F5344CB8AC3E}">
        <p14:creationId xmlns:p14="http://schemas.microsoft.com/office/powerpoint/2010/main" val="1928897856"/>
      </p:ext>
    </p:extLst>
  </p:cSld>
  <p:clrMapOvr>
    <a:masterClrMapping/>
  </p:clrMapOvr>
  <p:transition spd="slow">
    <p:push dir="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fr-FR" dirty="0"/>
              <a:t>Modifiez le style du titre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Modifier les styles du texte du masque</a:t>
            </a:r>
          </a:p>
        </p:txBody>
      </p:sp>
      <p:sp>
        <p:nvSpPr>
          <p:cNvPr id="4" name="Content Placeholder 3"/>
          <p:cNvSpPr>
            <a:spLocks noGrp="1"/>
          </p:cNvSpPr>
          <p:nvPr>
            <p:ph sz="half" idx="2"/>
          </p:nvPr>
        </p:nvSpPr>
        <p:spPr>
          <a:xfrm>
            <a:off x="839788" y="2505075"/>
            <a:ext cx="5157787" cy="3684588"/>
          </a:xfrm>
        </p:spPr>
        <p:txBody>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Modifier les styles du texte du masque</a:t>
            </a:r>
          </a:p>
        </p:txBody>
      </p:sp>
      <p:sp>
        <p:nvSpPr>
          <p:cNvPr id="6" name="Content Placeholder 5"/>
          <p:cNvSpPr>
            <a:spLocks noGrp="1"/>
          </p:cNvSpPr>
          <p:nvPr>
            <p:ph sz="quarter" idx="4"/>
          </p:nvPr>
        </p:nvSpPr>
        <p:spPr>
          <a:xfrm>
            <a:off x="6172200" y="2505075"/>
            <a:ext cx="5183188" cy="3684588"/>
          </a:xfrm>
        </p:spPr>
        <p:txBody>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7" name="Date Placeholder 6"/>
          <p:cNvSpPr>
            <a:spLocks noGrp="1"/>
          </p:cNvSpPr>
          <p:nvPr>
            <p:ph type="dt" sz="half" idx="10"/>
          </p:nvPr>
        </p:nvSpPr>
        <p:spPr/>
        <p:txBody>
          <a:bodyPr/>
          <a:lstStyle/>
          <a:p>
            <a:fld id="{9991FB66-728A-48B1-90A3-525CB0CD7086}" type="datetimeFigureOut">
              <a:rPr lang="fr-FR" smtClean="0"/>
              <a:t>17/12/2014</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789A2A0C-D44F-4523-8D1A-D12B62504EB2}" type="slidenum">
              <a:rPr lang="fr-FR" smtClean="0"/>
              <a:t>‹#›</a:t>
            </a:fld>
            <a:endParaRPr lang="fr-FR"/>
          </a:p>
        </p:txBody>
      </p:sp>
    </p:spTree>
    <p:extLst>
      <p:ext uri="{BB962C8B-B14F-4D97-AF65-F5344CB8AC3E}">
        <p14:creationId xmlns:p14="http://schemas.microsoft.com/office/powerpoint/2010/main" val="320611686"/>
      </p:ext>
    </p:extLst>
  </p:cSld>
  <p:clrMapOvr>
    <a:masterClrMapping/>
  </p:clrMapOvr>
  <p:transition spd="slow">
    <p:push dir="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Modifiez le style du titre</a:t>
            </a:r>
            <a:endParaRPr lang="en-US" dirty="0"/>
          </a:p>
        </p:txBody>
      </p:sp>
      <p:sp>
        <p:nvSpPr>
          <p:cNvPr id="3" name="Date Placeholder 2"/>
          <p:cNvSpPr>
            <a:spLocks noGrp="1"/>
          </p:cNvSpPr>
          <p:nvPr>
            <p:ph type="dt" sz="half" idx="10"/>
          </p:nvPr>
        </p:nvSpPr>
        <p:spPr/>
        <p:txBody>
          <a:bodyPr/>
          <a:lstStyle/>
          <a:p>
            <a:fld id="{9991FB66-728A-48B1-90A3-525CB0CD7086}" type="datetimeFigureOut">
              <a:rPr lang="fr-FR" smtClean="0"/>
              <a:t>17/12/2014</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789A2A0C-D44F-4523-8D1A-D12B62504EB2}" type="slidenum">
              <a:rPr lang="fr-FR" smtClean="0"/>
              <a:t>‹#›</a:t>
            </a:fld>
            <a:endParaRPr lang="fr-FR"/>
          </a:p>
        </p:txBody>
      </p:sp>
    </p:spTree>
    <p:extLst>
      <p:ext uri="{BB962C8B-B14F-4D97-AF65-F5344CB8AC3E}">
        <p14:creationId xmlns:p14="http://schemas.microsoft.com/office/powerpoint/2010/main" val="4234492038"/>
      </p:ext>
    </p:extLst>
  </p:cSld>
  <p:clrMapOvr>
    <a:masterClrMapping/>
  </p:clrMapOvr>
  <p:transition spd="slow">
    <p:push dir="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91FB66-728A-48B1-90A3-525CB0CD7086}" type="datetimeFigureOut">
              <a:rPr lang="fr-FR" smtClean="0"/>
              <a:t>17/12/2014</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789A2A0C-D44F-4523-8D1A-D12B62504EB2}" type="slidenum">
              <a:rPr lang="fr-FR" smtClean="0"/>
              <a:t>‹#›</a:t>
            </a:fld>
            <a:endParaRPr lang="fr-FR"/>
          </a:p>
        </p:txBody>
      </p:sp>
    </p:spTree>
    <p:extLst>
      <p:ext uri="{BB962C8B-B14F-4D97-AF65-F5344CB8AC3E}">
        <p14:creationId xmlns:p14="http://schemas.microsoft.com/office/powerpoint/2010/main" val="304542330"/>
      </p:ext>
    </p:extLst>
  </p:cSld>
  <p:clrMapOvr>
    <a:masterClrMapping/>
  </p:clrMapOvr>
  <p:transition spd="slow">
    <p:push dir="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dirty="0"/>
              <a:t>Modifiez le style du titre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dirty="0"/>
              <a:t>Modifier les styles du texte du masque</a:t>
            </a:r>
          </a:p>
        </p:txBody>
      </p:sp>
      <p:sp>
        <p:nvSpPr>
          <p:cNvPr id="5" name="Date Placeholder 4"/>
          <p:cNvSpPr>
            <a:spLocks noGrp="1"/>
          </p:cNvSpPr>
          <p:nvPr>
            <p:ph type="dt" sz="half" idx="10"/>
          </p:nvPr>
        </p:nvSpPr>
        <p:spPr/>
        <p:txBody>
          <a:bodyPr/>
          <a:lstStyle/>
          <a:p>
            <a:fld id="{9991FB66-728A-48B1-90A3-525CB0CD7086}" type="datetimeFigureOut">
              <a:rPr lang="fr-FR" smtClean="0"/>
              <a:t>17/12/2014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89A2A0C-D44F-4523-8D1A-D12B62504EB2}" type="slidenum">
              <a:rPr lang="fr-FR" smtClean="0"/>
              <a:t>‹#›</a:t>
            </a:fld>
            <a:endParaRPr lang="fr-FR"/>
          </a:p>
        </p:txBody>
      </p:sp>
    </p:spTree>
    <p:extLst>
      <p:ext uri="{BB962C8B-B14F-4D97-AF65-F5344CB8AC3E}">
        <p14:creationId xmlns:p14="http://schemas.microsoft.com/office/powerpoint/2010/main" val="2877241505"/>
      </p:ext>
    </p:extLst>
  </p:cSld>
  <p:clrMapOvr>
    <a:masterClrMapping/>
  </p:clrMapOvr>
  <p:transition spd="slow">
    <p:push dir="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dirty="0"/>
              <a:t>Modifiez le style du titre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dirty="0"/>
              <a:t>Cliquez sur l'icône pour ajouter une image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dirty="0"/>
              <a:t>Modifier les styles du texte du masque</a:t>
            </a:r>
          </a:p>
        </p:txBody>
      </p:sp>
      <p:sp>
        <p:nvSpPr>
          <p:cNvPr id="5" name="Date Placeholder 4"/>
          <p:cNvSpPr>
            <a:spLocks noGrp="1"/>
          </p:cNvSpPr>
          <p:nvPr>
            <p:ph type="dt" sz="half" idx="10"/>
          </p:nvPr>
        </p:nvSpPr>
        <p:spPr/>
        <p:txBody>
          <a:bodyPr/>
          <a:lstStyle/>
          <a:p>
            <a:fld id="{9991FB66-728A-48B1-90A3-525CB0CD7086}" type="datetimeFigureOut">
              <a:rPr lang="fr-FR" smtClean="0"/>
              <a:t>17/12/2014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89A2A0C-D44F-4523-8D1A-D12B62504EB2}" type="slidenum">
              <a:rPr lang="fr-FR" smtClean="0"/>
              <a:t>‹#›</a:t>
            </a:fld>
            <a:endParaRPr lang="fr-FR"/>
          </a:p>
        </p:txBody>
      </p:sp>
    </p:spTree>
    <p:extLst>
      <p:ext uri="{BB962C8B-B14F-4D97-AF65-F5344CB8AC3E}">
        <p14:creationId xmlns:p14="http://schemas.microsoft.com/office/powerpoint/2010/main" val="844217190"/>
      </p:ext>
    </p:extLst>
  </p:cSld>
  <p:clrMapOvr>
    <a:masterClrMapping/>
  </p:clrMapOvr>
  <p:transition spd="slow">
    <p:push dir="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dirty="0"/>
              <a:t>Modifiez le style du titre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91FB66-728A-48B1-90A3-525CB0CD7086}" type="datetimeFigureOut">
              <a:rPr lang="fr-FR" smtClean="0"/>
              <a:t>17/12/2014</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9A2A0C-D44F-4523-8D1A-D12B62504EB2}" type="slidenum">
              <a:rPr lang="fr-FR" smtClean="0"/>
              <a:t>‹#›</a:t>
            </a:fld>
            <a:endParaRPr lang="fr-FR"/>
          </a:p>
        </p:txBody>
      </p:sp>
    </p:spTree>
    <p:extLst>
      <p:ext uri="{BB962C8B-B14F-4D97-AF65-F5344CB8AC3E}">
        <p14:creationId xmlns:p14="http://schemas.microsoft.com/office/powerpoint/2010/main" val="2811359968"/>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transition spd="slow">
    <p:push dir="r"/>
  </p:transition>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11.jpeg"/><Relationship Id="rId7" Type="http://schemas.openxmlformats.org/officeDocument/2006/relationships/image" Target="../media/image55.jpe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5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65.jpeg"/><Relationship Id="rId4" Type="http://schemas.openxmlformats.org/officeDocument/2006/relationships/image" Target="../media/image64.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gif"/></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742950" y="1122363"/>
            <a:ext cx="10782300" cy="2387600"/>
          </a:xfrm>
        </p:spPr>
        <p:txBody>
          <a:bodyPr>
            <a:normAutofit/>
          </a:bodyPr>
          <a:lstStyle/>
          <a:p>
            <a:r>
              <a:rPr lang="en-US"/>
              <a:t>Fast and furious Game Playing :</a:t>
            </a:r>
            <a:br>
              <a:rPr lang="en-US"/>
            </a:br>
            <a:r>
              <a:rPr lang="en-US"/>
              <a:t>MonteCarlo drift</a:t>
            </a:r>
            <a:endParaRPr lang="fr-FR"/>
          </a:p>
        </p:txBody>
      </p:sp>
      <p:sp>
        <p:nvSpPr>
          <p:cNvPr id="3" name="Sous-titre 2"/>
          <p:cNvSpPr>
            <a:spLocks noGrp="1"/>
          </p:cNvSpPr>
          <p:nvPr>
            <p:ph type="subTitle" idx="1"/>
          </p:nvPr>
        </p:nvSpPr>
        <p:spPr>
          <a:xfrm>
            <a:off x="1524000" y="3908425"/>
            <a:ext cx="2933700" cy="2629831"/>
          </a:xfrm>
        </p:spPr>
        <p:txBody>
          <a:bodyPr>
            <a:normAutofit/>
          </a:bodyPr>
          <a:lstStyle/>
          <a:p>
            <a:r>
              <a:rPr lang="fr-FR">
                <a:latin typeface="Calibri" charset="0"/>
              </a:rPr>
              <a:t>Students:</a:t>
            </a:r>
          </a:p>
          <a:p>
            <a:r>
              <a:rPr lang="fr-FR">
                <a:latin typeface="Calibri" charset="0"/>
              </a:rPr>
              <a:t>Prateek Bhatnagar</a:t>
            </a:r>
            <a:br>
              <a:rPr lang="fr-FR">
                <a:latin typeface="Calibri" charset="0"/>
              </a:rPr>
            </a:br>
            <a:r>
              <a:rPr lang="fr-FR">
                <a:latin typeface="Calibri" charset="0"/>
              </a:rPr>
              <a:t>Baptiste Bignon</a:t>
            </a:r>
            <a:br>
              <a:rPr lang="fr-FR">
                <a:latin typeface="Calibri" charset="0"/>
              </a:rPr>
            </a:br>
            <a:r>
              <a:rPr lang="fr-FR">
                <a:latin typeface="Calibri" charset="0"/>
              </a:rPr>
              <a:t>Mikaïl Demirdelen</a:t>
            </a:r>
            <a:br>
              <a:rPr lang="fr-FR">
                <a:latin typeface="Calibri" charset="0"/>
              </a:rPr>
            </a:br>
            <a:r>
              <a:rPr lang="fr-FR">
                <a:latin typeface="Calibri" charset="0"/>
              </a:rPr>
              <a:t>Gabriel Prevosto</a:t>
            </a:r>
            <a:br>
              <a:rPr lang="fr-FR">
                <a:latin typeface="Calibri" charset="0"/>
              </a:rPr>
            </a:br>
            <a:r>
              <a:rPr lang="fr-FR">
                <a:latin typeface="Calibri" charset="0"/>
              </a:rPr>
              <a:t>Dan Seeruttun--Marie</a:t>
            </a:r>
            <a:br>
              <a:rPr lang="fr-FR">
                <a:latin typeface="Calibri" charset="0"/>
              </a:rPr>
            </a:br>
            <a:r>
              <a:rPr lang="fr-FR">
                <a:latin typeface="Calibri" charset="0"/>
              </a:rPr>
              <a:t>Benoît Viguier </a:t>
            </a:r>
          </a:p>
        </p:txBody>
      </p:sp>
      <p:pic>
        <p:nvPicPr>
          <p:cNvPr id="4" name="Image 3" descr="Insa-rennes-logo.svg.png"/>
          <p:cNvPicPr>
            <a:picLocks noChangeAspect="1"/>
          </p:cNvPicPr>
          <p:nvPr/>
        </p:nvPicPr>
        <p:blipFill>
          <a:blip r:embed="rId3"/>
          <a:stretch>
            <a:fillRect/>
          </a:stretch>
        </p:blipFill>
        <p:spPr>
          <a:xfrm>
            <a:off x="7603386" y="79375"/>
            <a:ext cx="4496539" cy="1332514"/>
          </a:xfrm>
          <a:prstGeom prst="rect">
            <a:avLst/>
          </a:prstGeom>
        </p:spPr>
      </p:pic>
      <p:sp>
        <p:nvSpPr>
          <p:cNvPr id="5" name="Sous-titre 2"/>
          <p:cNvSpPr txBox="1">
            <a:spLocks/>
          </p:cNvSpPr>
          <p:nvPr/>
        </p:nvSpPr>
        <p:spPr>
          <a:xfrm>
            <a:off x="9156700" y="3951288"/>
            <a:ext cx="2933700" cy="290654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a:latin typeface="Calibri" charset="0"/>
              </a:rPr>
              <a:t>Supervisors:</a:t>
            </a:r>
          </a:p>
          <a:p>
            <a:r>
              <a:rPr lang="fr-FR">
                <a:latin typeface="Calibri" charset="0"/>
              </a:rPr>
              <a:t>Nikolaos Parlavantzas Christian Raymond</a:t>
            </a:r>
          </a:p>
          <a:p>
            <a:endParaRPr lang="fr-FR">
              <a:latin typeface="Calibri" charset="0"/>
            </a:endParaRPr>
          </a:p>
          <a:p>
            <a:endParaRPr lang="fr-FR">
              <a:latin typeface="Calibri" charset="0"/>
            </a:endParaRPr>
          </a:p>
          <a:p>
            <a:r>
              <a:rPr lang="fr-FR">
                <a:latin typeface="Calibri" charset="0"/>
              </a:rPr>
              <a:t>Year 2014-2015</a:t>
            </a:r>
          </a:p>
        </p:txBody>
      </p:sp>
      <p:pic>
        <p:nvPicPr>
          <p:cNvPr id="6" name="Image 5" descr="1411179916-1030186520.jpg"/>
          <p:cNvPicPr>
            <a:picLocks noChangeAspect="1"/>
          </p:cNvPicPr>
          <p:nvPr/>
        </p:nvPicPr>
        <p:blipFill>
          <a:blip r:embed="rId4"/>
          <a:stretch>
            <a:fillRect/>
          </a:stretch>
        </p:blipFill>
        <p:spPr>
          <a:xfrm>
            <a:off x="4718843" y="3762569"/>
            <a:ext cx="3052517" cy="2478844"/>
          </a:xfrm>
          <a:prstGeom prst="rect">
            <a:avLst/>
          </a:prstGeom>
        </p:spPr>
      </p:pic>
    </p:spTree>
    <p:extLst>
      <p:ext uri="{BB962C8B-B14F-4D97-AF65-F5344CB8AC3E}">
        <p14:creationId xmlns:p14="http://schemas.microsoft.com/office/powerpoint/2010/main" val="2634567506"/>
      </p:ext>
    </p:extLst>
  </p:cSld>
  <p:clrMapOvr>
    <a:masterClrMapping/>
  </p:clrMapOvr>
  <p:transition spd="slow">
    <p:push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The rules: Basic rules</a:t>
            </a:r>
          </a:p>
        </p:txBody>
      </p:sp>
      <p:sp>
        <p:nvSpPr>
          <p:cNvPr id="6" name="Espace réservé du contenu 5"/>
          <p:cNvSpPr>
            <a:spLocks noGrp="1"/>
          </p:cNvSpPr>
          <p:nvPr>
            <p:ph idx="1"/>
          </p:nvPr>
        </p:nvSpPr>
        <p:spPr/>
        <p:txBody>
          <a:bodyPr/>
          <a:lstStyle/>
          <a:p>
            <a:r>
              <a:rPr lang="en-US"/>
              <a:t>Each player starts off with 16 pieces, as follows :</a:t>
            </a:r>
          </a:p>
          <a:p>
            <a:endParaRPr lang="en-US"/>
          </a:p>
          <a:p>
            <a:endParaRPr lang="en-US"/>
          </a:p>
          <a:p>
            <a:endParaRPr lang="en-US"/>
          </a:p>
          <a:p>
            <a:r>
              <a:rPr lang="en-US"/>
              <a:t>Each player disposes of 4 moves per turn</a:t>
            </a:r>
          </a:p>
          <a:p>
            <a:endParaRPr lang="en-US"/>
          </a:p>
          <a:p>
            <a:r>
              <a:rPr lang="en-US"/>
              <a:t>A win is achieved by having a rabbit reaching the opposite side of the board</a:t>
            </a:r>
            <a:endParaRPr lang="fr-FR"/>
          </a:p>
        </p:txBody>
      </p:sp>
      <p:pic>
        <p:nvPicPr>
          <p:cNvPr id="7" name="Image 6" descr="Pieces.png"/>
          <p:cNvPicPr>
            <a:picLocks noChangeAspect="1"/>
          </p:cNvPicPr>
          <p:nvPr/>
        </p:nvPicPr>
        <p:blipFill>
          <a:blip r:embed="rId3"/>
          <a:stretch>
            <a:fillRect/>
          </a:stretch>
        </p:blipFill>
        <p:spPr>
          <a:xfrm>
            <a:off x="775583" y="2585983"/>
            <a:ext cx="10670308" cy="1038793"/>
          </a:xfrm>
          <a:prstGeom prst="rect">
            <a:avLst/>
          </a:prstGeom>
        </p:spPr>
      </p:pic>
    </p:spTree>
    <p:extLst>
      <p:ext uri="{BB962C8B-B14F-4D97-AF65-F5344CB8AC3E}">
        <p14:creationId xmlns:p14="http://schemas.microsoft.com/office/powerpoint/2010/main" val="1136190268"/>
      </p:ext>
    </p:extLst>
  </p:cSld>
  <p:clrMapOvr>
    <a:masterClrMapping/>
  </p:clrMapOvr>
  <p:transition spd="slow">
    <p:push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400"/>
              <a:t>The rules: Displacement</a:t>
            </a:r>
          </a:p>
        </p:txBody>
      </p:sp>
      <p:pic>
        <p:nvPicPr>
          <p:cNvPr id="4" name="Espace réservé du contenu 3" descr="Displace_1.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61719" y="1197805"/>
            <a:ext cx="5415138" cy="4452865"/>
          </a:xfrm>
        </p:spPr>
      </p:pic>
      <p:sp>
        <p:nvSpPr>
          <p:cNvPr id="6" name="Espace réservé du texte 5"/>
          <p:cNvSpPr>
            <a:spLocks noGrp="1"/>
          </p:cNvSpPr>
          <p:nvPr>
            <p:ph type="body" sz="half" idx="2"/>
          </p:nvPr>
        </p:nvSpPr>
        <p:spPr/>
        <p:txBody>
          <a:bodyPr/>
          <a:lstStyle/>
          <a:p>
            <a:r>
              <a:rPr lang="en-US" sz="2800"/>
              <a:t>Pieces can move on any adjacent square, but not diagonally.</a:t>
            </a:r>
          </a:p>
          <a:p>
            <a:r>
              <a:rPr lang="en-US" sz="2800"/>
              <a:t>Any piece can use two moves to push or pull an adjacent enemy piece, if said piece is weaker.</a:t>
            </a:r>
            <a:endParaRPr lang="fr-FR" sz="2800"/>
          </a:p>
        </p:txBody>
      </p:sp>
      <p:pic>
        <p:nvPicPr>
          <p:cNvPr id="3" name="Image 2" descr="Displace_2.png"/>
          <p:cNvPicPr>
            <a:picLocks noChangeAspect="1"/>
          </p:cNvPicPr>
          <p:nvPr/>
        </p:nvPicPr>
        <p:blipFill>
          <a:blip r:embed="rId4"/>
          <a:stretch>
            <a:fillRect/>
          </a:stretch>
        </p:blipFill>
        <p:spPr>
          <a:xfrm>
            <a:off x="5556896" y="1193335"/>
            <a:ext cx="5418958" cy="4453555"/>
          </a:xfrm>
          <a:prstGeom prst="rect">
            <a:avLst/>
          </a:prstGeom>
        </p:spPr>
      </p:pic>
    </p:spTree>
    <p:extLst>
      <p:ext uri="{BB962C8B-B14F-4D97-AF65-F5344CB8AC3E}">
        <p14:creationId xmlns:p14="http://schemas.microsoft.com/office/powerpoint/2010/main" val="150191616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400"/>
              <a:t>The rules: Freezing</a:t>
            </a:r>
          </a:p>
        </p:txBody>
      </p:sp>
      <p:pic>
        <p:nvPicPr>
          <p:cNvPr id="4" name="Espace réservé du contenu 3" descr="Freeze_1.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93537" y="1231282"/>
            <a:ext cx="5404663" cy="4439268"/>
          </a:xfrm>
        </p:spPr>
      </p:pic>
      <p:sp>
        <p:nvSpPr>
          <p:cNvPr id="6" name="Espace réservé du texte 5"/>
          <p:cNvSpPr>
            <a:spLocks noGrp="1"/>
          </p:cNvSpPr>
          <p:nvPr>
            <p:ph type="body" sz="half" idx="2"/>
          </p:nvPr>
        </p:nvSpPr>
        <p:spPr/>
        <p:txBody>
          <a:bodyPr/>
          <a:lstStyle/>
          <a:p>
            <a:r>
              <a:rPr lang="en-US" sz="2800"/>
              <a:t>A piece standing next to a stronger enemy piece cannot move unless there is an ally piece beside it.</a:t>
            </a:r>
            <a:endParaRPr lang="fr-FR" sz="2800"/>
          </a:p>
        </p:txBody>
      </p:sp>
      <p:pic>
        <p:nvPicPr>
          <p:cNvPr id="3" name="Image 2" descr="Freeze_2.png"/>
          <p:cNvPicPr>
            <a:picLocks noChangeAspect="1"/>
          </p:cNvPicPr>
          <p:nvPr/>
        </p:nvPicPr>
        <p:blipFill>
          <a:blip r:embed="rId4"/>
          <a:stretch>
            <a:fillRect/>
          </a:stretch>
        </p:blipFill>
        <p:spPr>
          <a:xfrm>
            <a:off x="5592807" y="1236467"/>
            <a:ext cx="5401998" cy="4438699"/>
          </a:xfrm>
          <a:prstGeom prst="rect">
            <a:avLst/>
          </a:prstGeom>
        </p:spPr>
      </p:pic>
    </p:spTree>
    <p:extLst>
      <p:ext uri="{BB962C8B-B14F-4D97-AF65-F5344CB8AC3E}">
        <p14:creationId xmlns:p14="http://schemas.microsoft.com/office/powerpoint/2010/main" val="284633527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400"/>
              <a:t>The rules: Traps</a:t>
            </a:r>
          </a:p>
        </p:txBody>
      </p:sp>
      <p:pic>
        <p:nvPicPr>
          <p:cNvPr id="4" name="Espace réservé du contenu 3" descr="Trap_1.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48425" y="1536700"/>
            <a:ext cx="4032559" cy="4008998"/>
          </a:xfrm>
        </p:spPr>
      </p:pic>
      <p:sp>
        <p:nvSpPr>
          <p:cNvPr id="5" name="Espace réservé du texte 4"/>
          <p:cNvSpPr>
            <a:spLocks noGrp="1"/>
          </p:cNvSpPr>
          <p:nvPr>
            <p:ph type="body" sz="half" idx="2"/>
          </p:nvPr>
        </p:nvSpPr>
        <p:spPr/>
        <p:txBody>
          <a:bodyPr/>
          <a:lstStyle/>
          <a:p>
            <a:r>
              <a:rPr lang="en-US" sz="2800"/>
              <a:t>Each piece standing on a trap dies, unless there is an ally piece beside it.</a:t>
            </a:r>
            <a:endParaRPr lang="fr-FR" sz="2800"/>
          </a:p>
        </p:txBody>
      </p:sp>
      <p:pic>
        <p:nvPicPr>
          <p:cNvPr id="3" name="Image 2" descr="Trap_2.png"/>
          <p:cNvPicPr>
            <a:picLocks noChangeAspect="1"/>
          </p:cNvPicPr>
          <p:nvPr/>
        </p:nvPicPr>
        <p:blipFill>
          <a:blip r:embed="rId4"/>
          <a:stretch>
            <a:fillRect/>
          </a:stretch>
        </p:blipFill>
        <p:spPr>
          <a:xfrm>
            <a:off x="6441071" y="1538392"/>
            <a:ext cx="4032200" cy="4010049"/>
          </a:xfrm>
          <a:prstGeom prst="rect">
            <a:avLst/>
          </a:prstGeom>
        </p:spPr>
      </p:pic>
    </p:spTree>
    <p:extLst>
      <p:ext uri="{BB962C8B-B14F-4D97-AF65-F5344CB8AC3E}">
        <p14:creationId xmlns:p14="http://schemas.microsoft.com/office/powerpoint/2010/main" val="3034041398"/>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a:t>The rules</a:t>
            </a:r>
          </a:p>
        </p:txBody>
      </p:sp>
      <p:sp>
        <p:nvSpPr>
          <p:cNvPr id="6" name="Espace réservé du contenu 5"/>
          <p:cNvSpPr>
            <a:spLocks noGrp="1"/>
          </p:cNvSpPr>
          <p:nvPr>
            <p:ph idx="1"/>
          </p:nvPr>
        </p:nvSpPr>
        <p:spPr/>
        <p:txBody>
          <a:bodyPr/>
          <a:lstStyle/>
          <a:p>
            <a:pPr marL="0" indent="0">
              <a:buNone/>
            </a:pPr>
            <a:endParaRPr lang="fr-FR"/>
          </a:p>
          <a:p>
            <a:pPr marL="0" indent="0">
              <a:buNone/>
            </a:pPr>
            <a:r>
              <a:rPr lang="fr-FR"/>
              <a:t>That's it !</a:t>
            </a:r>
          </a:p>
          <a:p>
            <a:pPr marL="0" indent="0">
              <a:buNone/>
            </a:pPr>
            <a:r>
              <a:rPr lang="fr-FR"/>
              <a:t>Simple isn't it ?</a:t>
            </a:r>
          </a:p>
          <a:p>
            <a:pPr marL="0" indent="0">
              <a:buNone/>
            </a:pPr>
            <a:r>
              <a:rPr lang="fr-FR"/>
              <a:t>But not for computers.</a:t>
            </a:r>
          </a:p>
        </p:txBody>
      </p:sp>
      <p:pic>
        <p:nvPicPr>
          <p:cNvPr id="7" name="Image 6" descr="computer thinking.jpg"/>
          <p:cNvPicPr>
            <a:picLocks noChangeAspect="1"/>
          </p:cNvPicPr>
          <p:nvPr/>
        </p:nvPicPr>
        <p:blipFill>
          <a:blip r:embed="rId3"/>
          <a:stretch>
            <a:fillRect/>
          </a:stretch>
        </p:blipFill>
        <p:spPr>
          <a:xfrm flipH="1">
            <a:off x="6363465" y="2474540"/>
            <a:ext cx="2743200" cy="2324745"/>
          </a:xfrm>
          <a:prstGeom prst="rect">
            <a:avLst/>
          </a:prstGeom>
        </p:spPr>
      </p:pic>
    </p:spTree>
    <p:extLst>
      <p:ext uri="{BB962C8B-B14F-4D97-AF65-F5344CB8AC3E}">
        <p14:creationId xmlns:p14="http://schemas.microsoft.com/office/powerpoint/2010/main" val="3282854499"/>
      </p:ext>
    </p:extLst>
  </p:cSld>
  <p:clrMapOvr>
    <a:masterClrMapping/>
  </p:clrMapOvr>
  <p:transition spd="slow">
    <p:push dir="r"/>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Contents</a:t>
            </a:r>
          </a:p>
        </p:txBody>
      </p:sp>
      <p:sp>
        <p:nvSpPr>
          <p:cNvPr id="3" name="Espace réservé du contenu 2"/>
          <p:cNvSpPr>
            <a:spLocks noGrp="1"/>
          </p:cNvSpPr>
          <p:nvPr>
            <p:ph idx="1"/>
          </p:nvPr>
        </p:nvSpPr>
        <p:spPr/>
        <p:txBody>
          <a:bodyPr/>
          <a:lstStyle/>
          <a:p>
            <a:pPr marL="0" indent="0">
              <a:buNone/>
            </a:pPr>
            <a:r>
              <a:rPr lang="fr-FR"/>
              <a:t> Introduction</a:t>
            </a:r>
          </a:p>
          <a:p>
            <a:pPr marL="514350" indent="-514350">
              <a:buFont typeface="+mj-lt"/>
              <a:buAutoNum type="arabicPeriod"/>
            </a:pPr>
            <a:r>
              <a:rPr lang="fr-FR"/>
              <a:t>Arimaa presentation</a:t>
            </a:r>
          </a:p>
          <a:p>
            <a:pPr marL="514350" indent="-514350">
              <a:buFont typeface="+mj-lt"/>
              <a:buAutoNum type="arabicPeriod"/>
            </a:pPr>
            <a:r>
              <a:rPr lang="fr-FR" b="1">
                <a:solidFill>
                  <a:srgbClr val="C00000"/>
                </a:solidFill>
              </a:rPr>
              <a:t>MCTS algorithm</a:t>
            </a:r>
          </a:p>
          <a:p>
            <a:pPr marL="514350" indent="-514350">
              <a:buFont typeface="+mj-lt"/>
              <a:buAutoNum type="arabicPeriod"/>
            </a:pPr>
            <a:r>
              <a:rPr lang="en-US"/>
              <a:t>Parallelization methods</a:t>
            </a:r>
            <a:endParaRPr lang="fr-FR"/>
          </a:p>
          <a:p>
            <a:pPr marL="514350" indent="-514350">
              <a:buFont typeface="+mj-lt"/>
              <a:buAutoNum type="arabicPeriod"/>
            </a:pPr>
            <a:r>
              <a:rPr lang="en-US"/>
              <a:t>General architecture</a:t>
            </a:r>
          </a:p>
          <a:p>
            <a:pPr marL="514350" indent="-514350">
              <a:buFont typeface="+mj-lt"/>
              <a:buAutoNum type="arabicPeriod"/>
            </a:pPr>
            <a:r>
              <a:rPr lang="fr-FR"/>
              <a:t>Specifications</a:t>
            </a:r>
          </a:p>
          <a:p>
            <a:pPr marL="0" indent="0">
              <a:buNone/>
            </a:pPr>
            <a:r>
              <a:rPr lang="fr-FR">
                <a:solidFill>
                  <a:srgbClr val="000000"/>
                </a:solidFill>
                <a:latin typeface="Calibri"/>
              </a:rPr>
              <a:t>Conclusion</a:t>
            </a:r>
          </a:p>
        </p:txBody>
      </p:sp>
      <p:pic>
        <p:nvPicPr>
          <p:cNvPr id="4" name="Image 3" descr="Arimaa.jpg"/>
          <p:cNvPicPr>
            <a:picLocks noChangeAspect="1"/>
          </p:cNvPicPr>
          <p:nvPr/>
        </p:nvPicPr>
        <p:blipFill>
          <a:blip r:embed="rId3"/>
          <a:stretch>
            <a:fillRect/>
          </a:stretch>
        </p:blipFill>
        <p:spPr>
          <a:xfrm>
            <a:off x="7002179" y="2027493"/>
            <a:ext cx="3822724" cy="3307473"/>
          </a:xfrm>
          <a:prstGeom prst="rect">
            <a:avLst/>
          </a:prstGeom>
        </p:spPr>
      </p:pic>
    </p:spTree>
    <p:extLst>
      <p:ext uri="{BB962C8B-B14F-4D97-AF65-F5344CB8AC3E}">
        <p14:creationId xmlns:p14="http://schemas.microsoft.com/office/powerpoint/2010/main" val="2304088175"/>
      </p:ext>
    </p:extLst>
  </p:cSld>
  <p:clrMapOvr>
    <a:masterClrMapping/>
  </p:clrMapOvr>
  <p:transition spd="slow">
    <p:push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Tree1.png"/>
          <p:cNvPicPr>
            <a:picLocks noChangeAspect="1"/>
          </p:cNvPicPr>
          <p:nvPr/>
        </p:nvPicPr>
        <p:blipFill>
          <a:blip r:embed="rId3"/>
          <a:stretch>
            <a:fillRect/>
          </a:stretch>
        </p:blipFill>
        <p:spPr>
          <a:xfrm>
            <a:off x="971560" y="762010"/>
            <a:ext cx="9037928" cy="2451100"/>
          </a:xfrm>
          <a:prstGeom prst="rect">
            <a:avLst/>
          </a:prstGeom>
        </p:spPr>
      </p:pic>
      <p:sp>
        <p:nvSpPr>
          <p:cNvPr id="2" name="Titre 1"/>
          <p:cNvSpPr>
            <a:spLocks noGrp="1"/>
          </p:cNvSpPr>
          <p:nvPr>
            <p:ph type="title"/>
          </p:nvPr>
        </p:nvSpPr>
        <p:spPr/>
        <p:txBody>
          <a:bodyPr/>
          <a:lstStyle/>
          <a:p>
            <a:r>
              <a:rPr lang="fr-FR"/>
              <a:t>Search tree</a:t>
            </a:r>
          </a:p>
        </p:txBody>
      </p:sp>
      <p:sp>
        <p:nvSpPr>
          <p:cNvPr id="5" name="ZoneTexte 4"/>
          <p:cNvSpPr txBox="1"/>
          <p:nvPr/>
        </p:nvSpPr>
        <p:spPr>
          <a:xfrm>
            <a:off x="3708916" y="4901995"/>
            <a:ext cx="5895975" cy="1384995"/>
          </a:xfrm>
          <a:prstGeom prst="rect">
            <a:avLst/>
          </a:prstGeom>
        </p:spPr>
        <p:txBody>
          <a:bodyPr rtlCol="0">
            <a:spAutoFit/>
          </a:bodyPr>
          <a:lstStyle/>
          <a:p>
            <a:r>
              <a:rPr lang="en-US" sz="2800"/>
              <a:t>In a search tree :</a:t>
            </a:r>
            <a:r>
              <a:rPr lang="en-US"/>
              <a:t/>
            </a:r>
            <a:br>
              <a:rPr lang="en-US"/>
            </a:br>
            <a:r>
              <a:rPr lang="en-US" sz="2800">
                <a:solidFill>
                  <a:srgbClr val="000000"/>
                </a:solidFill>
                <a:latin typeface="Calibri"/>
              </a:rPr>
              <a:t>- </a:t>
            </a:r>
            <a:r>
              <a:rPr lang="en-US" sz="2800"/>
              <a:t>each node is a position.</a:t>
            </a:r>
          </a:p>
          <a:p>
            <a:r>
              <a:rPr lang="en-US" sz="2800"/>
              <a:t>- each edge is a move.</a:t>
            </a:r>
            <a:endParaRPr lang="fr-FR" sz="2800"/>
          </a:p>
        </p:txBody>
      </p:sp>
    </p:spTree>
    <p:extLst>
      <p:ext uri="{BB962C8B-B14F-4D97-AF65-F5344CB8AC3E}">
        <p14:creationId xmlns:p14="http://schemas.microsoft.com/office/powerpoint/2010/main" val="235553022"/>
      </p:ext>
    </p:extLst>
  </p:cSld>
  <p:clrMapOvr>
    <a:masterClrMapping/>
  </p:clrMapOvr>
  <p:transition spd="slow">
    <p:push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Tree1.png"/>
          <p:cNvPicPr>
            <a:picLocks noChangeAspect="1"/>
          </p:cNvPicPr>
          <p:nvPr/>
        </p:nvPicPr>
        <p:blipFill>
          <a:blip r:embed="rId3"/>
          <a:stretch>
            <a:fillRect/>
          </a:stretch>
        </p:blipFill>
        <p:spPr>
          <a:xfrm>
            <a:off x="904885" y="1552585"/>
            <a:ext cx="9037928" cy="2451100"/>
          </a:xfrm>
          <a:prstGeom prst="rect">
            <a:avLst/>
          </a:prstGeom>
        </p:spPr>
      </p:pic>
      <p:pic>
        <p:nvPicPr>
          <p:cNvPr id="3" name="Image 2" descr="Tree2.png"/>
          <p:cNvPicPr>
            <a:picLocks noChangeAspect="1"/>
          </p:cNvPicPr>
          <p:nvPr/>
        </p:nvPicPr>
        <p:blipFill>
          <a:blip r:embed="rId4"/>
          <a:stretch>
            <a:fillRect/>
          </a:stretch>
        </p:blipFill>
        <p:spPr>
          <a:xfrm>
            <a:off x="466735" y="781060"/>
            <a:ext cx="10137775" cy="4022725"/>
          </a:xfrm>
          <a:prstGeom prst="rect">
            <a:avLst/>
          </a:prstGeom>
        </p:spPr>
      </p:pic>
      <p:sp>
        <p:nvSpPr>
          <p:cNvPr id="2" name="Titre 1"/>
          <p:cNvSpPr>
            <a:spLocks noGrp="1"/>
          </p:cNvSpPr>
          <p:nvPr>
            <p:ph type="title"/>
          </p:nvPr>
        </p:nvSpPr>
        <p:spPr/>
        <p:txBody>
          <a:bodyPr/>
          <a:lstStyle/>
          <a:p>
            <a:r>
              <a:rPr lang="fr-FR"/>
              <a:t>Search tree</a:t>
            </a:r>
          </a:p>
        </p:txBody>
      </p:sp>
      <p:sp>
        <p:nvSpPr>
          <p:cNvPr id="6" name="ZoneTexte 5"/>
          <p:cNvSpPr txBox="1"/>
          <p:nvPr/>
        </p:nvSpPr>
        <p:spPr>
          <a:xfrm>
            <a:off x="3705225" y="4895850"/>
            <a:ext cx="5895975" cy="1384995"/>
          </a:xfrm>
          <a:prstGeom prst="rect">
            <a:avLst/>
          </a:prstGeom>
        </p:spPr>
        <p:txBody>
          <a:bodyPr rtlCol="0">
            <a:spAutoFit/>
          </a:bodyPr>
          <a:lstStyle/>
          <a:p>
            <a:r>
              <a:rPr lang="en-US" sz="2800"/>
              <a:t>In a search tree :</a:t>
            </a:r>
            <a:r>
              <a:rPr lang="en-US"/>
              <a:t/>
            </a:r>
            <a:br>
              <a:rPr lang="en-US"/>
            </a:br>
            <a:r>
              <a:rPr lang="en-US" sz="2800">
                <a:solidFill>
                  <a:srgbClr val="000000"/>
                </a:solidFill>
                <a:latin typeface="Calibri"/>
              </a:rPr>
              <a:t>- </a:t>
            </a:r>
            <a:r>
              <a:rPr lang="en-US" sz="2800"/>
              <a:t>each node is a position.</a:t>
            </a:r>
          </a:p>
          <a:p>
            <a:r>
              <a:rPr lang="en-US" sz="2800"/>
              <a:t>- each edge is a move.</a:t>
            </a:r>
            <a:endParaRPr lang="fr-FR" sz="2800"/>
          </a:p>
        </p:txBody>
      </p:sp>
    </p:spTree>
    <p:extLst>
      <p:ext uri="{BB962C8B-B14F-4D97-AF65-F5344CB8AC3E}">
        <p14:creationId xmlns:p14="http://schemas.microsoft.com/office/powerpoint/2010/main" val="321681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Monte Carlo Method</a:t>
            </a:r>
          </a:p>
        </p:txBody>
      </p:sp>
      <p:pic>
        <p:nvPicPr>
          <p:cNvPr id="5" name="Image 4" descr="lake.png"/>
          <p:cNvPicPr>
            <a:picLocks noChangeAspect="1"/>
          </p:cNvPicPr>
          <p:nvPr/>
        </p:nvPicPr>
        <p:blipFill>
          <a:blip r:embed="rId3"/>
          <a:stretch>
            <a:fillRect/>
          </a:stretch>
        </p:blipFill>
        <p:spPr>
          <a:xfrm>
            <a:off x="1447810" y="2124085"/>
            <a:ext cx="2743200" cy="2667000"/>
          </a:xfrm>
          <a:prstGeom prst="rect">
            <a:avLst/>
          </a:prstGeom>
        </p:spPr>
      </p:pic>
      <p:sp>
        <p:nvSpPr>
          <p:cNvPr id="6" name="ZoneTexte 5"/>
          <p:cNvSpPr txBox="1"/>
          <p:nvPr/>
        </p:nvSpPr>
        <p:spPr>
          <a:xfrm>
            <a:off x="2152660" y="4743460"/>
            <a:ext cx="1457325" cy="461963"/>
          </a:xfrm>
          <a:prstGeom prst="rect">
            <a:avLst/>
          </a:prstGeom>
        </p:spPr>
        <p:txBody>
          <a:bodyPr rtlCol="0">
            <a:spAutoFit/>
          </a:bodyPr>
          <a:lstStyle/>
          <a:p>
            <a:pPr algn="ctr"/>
            <a:r>
              <a:rPr lang="en-US" sz="2400"/>
              <a:t>1km</a:t>
            </a:r>
            <a:endParaRPr lang="fr-FR" sz="2400"/>
          </a:p>
        </p:txBody>
      </p:sp>
      <p:sp>
        <p:nvSpPr>
          <p:cNvPr id="7" name="ZoneTexte 6"/>
          <p:cNvSpPr txBox="1"/>
          <p:nvPr/>
        </p:nvSpPr>
        <p:spPr>
          <a:xfrm>
            <a:off x="4848225" y="2114550"/>
            <a:ext cx="4838700" cy="830997"/>
          </a:xfrm>
          <a:prstGeom prst="rect">
            <a:avLst/>
          </a:prstGeom>
        </p:spPr>
        <p:txBody>
          <a:bodyPr rtlCol="0">
            <a:spAutoFit/>
          </a:bodyPr>
          <a:lstStyle/>
          <a:p>
            <a:r>
              <a:rPr lang="en-US" sz="2400"/>
              <a:t>Area of the field : 1km x 1km = 1km²</a:t>
            </a:r>
          </a:p>
          <a:p>
            <a:r>
              <a:rPr lang="en-US" sz="2400"/>
              <a:t>Area of the Lake : unknown</a:t>
            </a:r>
            <a:endParaRPr lang="fr-FR" sz="2400"/>
          </a:p>
        </p:txBody>
      </p:sp>
      <p:sp>
        <p:nvSpPr>
          <p:cNvPr id="8" name="ZoneTexte 7"/>
          <p:cNvSpPr txBox="1"/>
          <p:nvPr/>
        </p:nvSpPr>
        <p:spPr>
          <a:xfrm>
            <a:off x="4838700" y="4248150"/>
            <a:ext cx="6134100" cy="830997"/>
          </a:xfrm>
          <a:prstGeom prst="rect">
            <a:avLst/>
          </a:prstGeom>
        </p:spPr>
        <p:txBody>
          <a:bodyPr rtlCol="0">
            <a:spAutoFit/>
          </a:bodyPr>
          <a:lstStyle/>
          <a:p>
            <a:r>
              <a:rPr lang="en-US" sz="2400"/>
              <a:t>Theorical probability of falling into the lake :</a:t>
            </a:r>
          </a:p>
          <a:p>
            <a:endParaRPr lang="fr-FR" sz="2400"/>
          </a:p>
        </p:txBody>
      </p:sp>
      <p:sp>
        <p:nvSpPr>
          <p:cNvPr id="10" name="ZoneTexte 9"/>
          <p:cNvSpPr txBox="1"/>
          <p:nvPr/>
        </p:nvSpPr>
        <p:spPr>
          <a:xfrm>
            <a:off x="10391775" y="4105275"/>
            <a:ext cx="1752600" cy="830997"/>
          </a:xfrm>
          <a:prstGeom prst="rect">
            <a:avLst/>
          </a:prstGeom>
        </p:spPr>
        <p:txBody>
          <a:bodyPr rtlCol="0">
            <a:spAutoFit/>
          </a:bodyPr>
          <a:lstStyle/>
          <a:p>
            <a:r>
              <a:rPr lang="fr-FR" sz="2400">
                <a:latin typeface="Calibri" charset="0"/>
              </a:rPr>
              <a:t>Area Lake</a:t>
            </a:r>
            <a:endParaRPr lang="fr-FR">
              <a:latin typeface="Calibri" charset="0"/>
            </a:endParaRPr>
          </a:p>
          <a:p>
            <a:r>
              <a:rPr lang="fr-FR" sz="2400">
                <a:latin typeface="Calibri" charset="0"/>
              </a:rPr>
              <a:t>Area Field</a:t>
            </a:r>
            <a:endParaRPr lang="fr-FR" sz="2400">
              <a:solidFill>
                <a:srgbClr val="000000"/>
              </a:solidFill>
              <a:latin typeface="Calibri" charset="0"/>
            </a:endParaRPr>
          </a:p>
        </p:txBody>
      </p:sp>
      <p:cxnSp>
        <p:nvCxnSpPr>
          <p:cNvPr id="11" name="Connecteur droit avec flèche 10"/>
          <p:cNvCxnSpPr/>
          <p:nvPr/>
        </p:nvCxnSpPr>
        <p:spPr>
          <a:xfrm flipV="1">
            <a:off x="10448925" y="4514850"/>
            <a:ext cx="1295400" cy="9525"/>
          </a:xfrm>
          <a:prstGeom prst="straightConnector1">
            <a:avLst/>
          </a:prstGeom>
          <a:ln>
            <a:headEnd type="none"/>
            <a:tailEnd type="non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27362203"/>
      </p:ext>
    </p:extLst>
  </p:cSld>
  <p:clrMapOvr>
    <a:masterClrMapping/>
  </p:clrMapOvr>
  <p:transition spd="slow">
    <p:push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Monte Carlo Method</a:t>
            </a:r>
          </a:p>
        </p:txBody>
      </p:sp>
      <p:pic>
        <p:nvPicPr>
          <p:cNvPr id="5" name="Image 4" descr="lake.png"/>
          <p:cNvPicPr>
            <a:picLocks noChangeAspect="1"/>
          </p:cNvPicPr>
          <p:nvPr/>
        </p:nvPicPr>
        <p:blipFill>
          <a:blip r:embed="rId3"/>
          <a:stretch>
            <a:fillRect/>
          </a:stretch>
        </p:blipFill>
        <p:spPr>
          <a:xfrm>
            <a:off x="1447810" y="2124085"/>
            <a:ext cx="2743200" cy="2667000"/>
          </a:xfrm>
          <a:prstGeom prst="rect">
            <a:avLst/>
          </a:prstGeom>
        </p:spPr>
      </p:pic>
      <p:pic>
        <p:nvPicPr>
          <p:cNvPr id="3" name="Image 2" descr="lake2.png"/>
          <p:cNvPicPr>
            <a:picLocks noChangeAspect="1"/>
          </p:cNvPicPr>
          <p:nvPr/>
        </p:nvPicPr>
        <p:blipFill>
          <a:blip r:embed="rId4"/>
          <a:stretch>
            <a:fillRect/>
          </a:stretch>
        </p:blipFill>
        <p:spPr>
          <a:xfrm>
            <a:off x="1447810" y="2133610"/>
            <a:ext cx="2743200" cy="2667000"/>
          </a:xfrm>
          <a:prstGeom prst="rect">
            <a:avLst/>
          </a:prstGeom>
        </p:spPr>
      </p:pic>
      <p:sp>
        <p:nvSpPr>
          <p:cNvPr id="6" name="ZoneTexte 5"/>
          <p:cNvSpPr txBox="1"/>
          <p:nvPr/>
        </p:nvSpPr>
        <p:spPr>
          <a:xfrm>
            <a:off x="2152650" y="4743450"/>
            <a:ext cx="1457325" cy="461963"/>
          </a:xfrm>
          <a:prstGeom prst="rect">
            <a:avLst/>
          </a:prstGeom>
        </p:spPr>
        <p:txBody>
          <a:bodyPr rtlCol="0">
            <a:spAutoFit/>
          </a:bodyPr>
          <a:lstStyle/>
          <a:p>
            <a:pPr algn="ctr"/>
            <a:r>
              <a:rPr lang="en-US" sz="2400"/>
              <a:t>1km</a:t>
            </a:r>
            <a:endParaRPr lang="fr-FR" sz="2400"/>
          </a:p>
        </p:txBody>
      </p:sp>
      <p:sp>
        <p:nvSpPr>
          <p:cNvPr id="4" name="ZoneTexte 3"/>
          <p:cNvSpPr txBox="1"/>
          <p:nvPr/>
        </p:nvSpPr>
        <p:spPr>
          <a:xfrm>
            <a:off x="4848235" y="2114560"/>
            <a:ext cx="4838700" cy="830997"/>
          </a:xfrm>
          <a:prstGeom prst="rect">
            <a:avLst/>
          </a:prstGeom>
        </p:spPr>
        <p:txBody>
          <a:bodyPr rtlCol="0">
            <a:spAutoFit/>
          </a:bodyPr>
          <a:lstStyle/>
          <a:p>
            <a:r>
              <a:rPr lang="en-US" sz="2400"/>
              <a:t>Area of the field : 1km x 1km = 1km²</a:t>
            </a:r>
          </a:p>
          <a:p>
            <a:r>
              <a:rPr lang="en-US" sz="2400"/>
              <a:t>Area of the Lake : unknown</a:t>
            </a:r>
            <a:endParaRPr lang="fr-FR" sz="2400"/>
          </a:p>
        </p:txBody>
      </p:sp>
      <p:sp>
        <p:nvSpPr>
          <p:cNvPr id="7" name="ZoneTexte 6"/>
          <p:cNvSpPr txBox="1"/>
          <p:nvPr/>
        </p:nvSpPr>
        <p:spPr>
          <a:xfrm>
            <a:off x="4362460" y="3162310"/>
            <a:ext cx="6734175" cy="830997"/>
          </a:xfrm>
          <a:prstGeom prst="rect">
            <a:avLst/>
          </a:prstGeom>
        </p:spPr>
        <p:txBody>
          <a:bodyPr rtlCol="0">
            <a:spAutoFit/>
          </a:bodyPr>
          <a:lstStyle/>
          <a:p>
            <a:pPr algn="ctr"/>
            <a:r>
              <a:rPr lang="fr-FR" sz="2400"/>
              <a:t>300 of 1000 randoms shots fell into the Lake :</a:t>
            </a:r>
            <a:r>
              <a:rPr lang="fr-FR"/>
              <a:t/>
            </a:r>
            <a:br>
              <a:rPr lang="fr-FR"/>
            </a:br>
            <a:r>
              <a:rPr lang="en-US" sz="2400">
                <a:solidFill>
                  <a:srgbClr val="000000"/>
                </a:solidFill>
                <a:latin typeface="Calibri"/>
              </a:rPr>
              <a:t>Probability to fall in the lake : 300/1000 = 30%</a:t>
            </a:r>
            <a:endParaRPr lang="fr-FR" sz="2400"/>
          </a:p>
        </p:txBody>
      </p:sp>
      <p:sp>
        <p:nvSpPr>
          <p:cNvPr id="8" name="ZoneTexte 7"/>
          <p:cNvSpPr txBox="1"/>
          <p:nvPr/>
        </p:nvSpPr>
        <p:spPr>
          <a:xfrm>
            <a:off x="4838710" y="4248160"/>
            <a:ext cx="6134100" cy="830997"/>
          </a:xfrm>
          <a:prstGeom prst="rect">
            <a:avLst/>
          </a:prstGeom>
        </p:spPr>
        <p:txBody>
          <a:bodyPr rtlCol="0">
            <a:spAutoFit/>
          </a:bodyPr>
          <a:lstStyle/>
          <a:p>
            <a:r>
              <a:rPr lang="en-US" sz="2400"/>
              <a:t>Theorical probability of falling into the lake :</a:t>
            </a:r>
          </a:p>
          <a:p>
            <a:endParaRPr lang="fr-FR" sz="2400"/>
          </a:p>
        </p:txBody>
      </p:sp>
      <p:sp>
        <p:nvSpPr>
          <p:cNvPr id="9" name="ZoneTexte 8"/>
          <p:cNvSpPr txBox="1"/>
          <p:nvPr/>
        </p:nvSpPr>
        <p:spPr>
          <a:xfrm>
            <a:off x="10391785" y="4105285"/>
            <a:ext cx="1752600" cy="830997"/>
          </a:xfrm>
          <a:prstGeom prst="rect">
            <a:avLst/>
          </a:prstGeom>
        </p:spPr>
        <p:txBody>
          <a:bodyPr rtlCol="0">
            <a:spAutoFit/>
          </a:bodyPr>
          <a:lstStyle/>
          <a:p>
            <a:r>
              <a:rPr lang="fr-FR" sz="2400">
                <a:latin typeface="Calibri" charset="0"/>
              </a:rPr>
              <a:t>Area Lake</a:t>
            </a:r>
            <a:endParaRPr lang="fr-FR">
              <a:latin typeface="Calibri" charset="0"/>
            </a:endParaRPr>
          </a:p>
          <a:p>
            <a:r>
              <a:rPr lang="fr-FR" sz="2400">
                <a:latin typeface="Calibri" charset="0"/>
              </a:rPr>
              <a:t>Area Field</a:t>
            </a:r>
            <a:endParaRPr lang="fr-FR" sz="2400">
              <a:solidFill>
                <a:srgbClr val="000000"/>
              </a:solidFill>
              <a:latin typeface="Calibri" charset="0"/>
            </a:endParaRPr>
          </a:p>
        </p:txBody>
      </p:sp>
      <p:cxnSp>
        <p:nvCxnSpPr>
          <p:cNvPr id="10" name="Connecteur droit avec flèche 9"/>
          <p:cNvCxnSpPr/>
          <p:nvPr/>
        </p:nvCxnSpPr>
        <p:spPr>
          <a:xfrm flipV="1">
            <a:off x="10448935" y="4514860"/>
            <a:ext cx="1295400" cy="9525"/>
          </a:xfrm>
          <a:prstGeom prst="straightConnector1">
            <a:avLst/>
          </a:prstGeom>
          <a:ln>
            <a:headEnd type="none"/>
            <a:tailEnd type="none"/>
          </a:ln>
        </p:spPr>
        <p:style>
          <a:lnRef idx="3">
            <a:schemeClr val="dk1"/>
          </a:lnRef>
          <a:fillRef idx="0">
            <a:schemeClr val="dk1"/>
          </a:fillRef>
          <a:effectRef idx="2">
            <a:schemeClr val="dk1"/>
          </a:effectRef>
          <a:fontRef idx="minor">
            <a:schemeClr val="tx1"/>
          </a:fontRef>
        </p:style>
      </p:cxnSp>
      <p:sp>
        <p:nvSpPr>
          <p:cNvPr id="11" name="ZoneTexte 10"/>
          <p:cNvSpPr txBox="1"/>
          <p:nvPr/>
        </p:nvSpPr>
        <p:spPr>
          <a:xfrm>
            <a:off x="5686435" y="5038735"/>
            <a:ext cx="1752600" cy="830997"/>
          </a:xfrm>
          <a:prstGeom prst="rect">
            <a:avLst/>
          </a:prstGeom>
        </p:spPr>
        <p:txBody>
          <a:bodyPr rtlCol="0">
            <a:spAutoFit/>
          </a:bodyPr>
          <a:lstStyle/>
          <a:p>
            <a:r>
              <a:rPr lang="fr-FR" sz="2400">
                <a:latin typeface="Calibri" charset="0"/>
              </a:rPr>
              <a:t>Area Lake</a:t>
            </a:r>
            <a:endParaRPr lang="fr-FR">
              <a:latin typeface="Calibri" charset="0"/>
            </a:endParaRPr>
          </a:p>
          <a:p>
            <a:r>
              <a:rPr lang="fr-FR" sz="2400">
                <a:latin typeface="Calibri" charset="0"/>
              </a:rPr>
              <a:t>Area Field</a:t>
            </a:r>
            <a:endParaRPr lang="fr-FR" sz="2400">
              <a:solidFill>
                <a:srgbClr val="000000"/>
              </a:solidFill>
              <a:latin typeface="Calibri" charset="0"/>
            </a:endParaRPr>
          </a:p>
        </p:txBody>
      </p:sp>
      <p:cxnSp>
        <p:nvCxnSpPr>
          <p:cNvPr id="12" name="Connecteur droit avec flèche 11"/>
          <p:cNvCxnSpPr/>
          <p:nvPr/>
        </p:nvCxnSpPr>
        <p:spPr>
          <a:xfrm flipV="1">
            <a:off x="5724535" y="5448310"/>
            <a:ext cx="1295400" cy="9525"/>
          </a:xfrm>
          <a:prstGeom prst="straightConnector1">
            <a:avLst/>
          </a:prstGeom>
          <a:ln>
            <a:headEnd type="none"/>
            <a:tailEnd type="none"/>
          </a:ln>
        </p:spPr>
        <p:style>
          <a:lnRef idx="3">
            <a:schemeClr val="dk1"/>
          </a:lnRef>
          <a:fillRef idx="0">
            <a:schemeClr val="dk1"/>
          </a:fillRef>
          <a:effectRef idx="2">
            <a:schemeClr val="dk1"/>
          </a:effectRef>
          <a:fontRef idx="minor">
            <a:schemeClr val="tx1"/>
          </a:fontRef>
        </p:style>
      </p:cxnSp>
      <p:sp>
        <p:nvSpPr>
          <p:cNvPr id="13" name="ZoneTexte 12"/>
          <p:cNvSpPr txBox="1"/>
          <p:nvPr/>
        </p:nvSpPr>
        <p:spPr>
          <a:xfrm>
            <a:off x="7000885" y="5124460"/>
            <a:ext cx="2743200" cy="523220"/>
          </a:xfrm>
          <a:prstGeom prst="rect">
            <a:avLst/>
          </a:prstGeom>
        </p:spPr>
        <p:txBody>
          <a:bodyPr rtlCol="0">
            <a:spAutoFit/>
          </a:bodyPr>
          <a:lstStyle/>
          <a:p>
            <a:r>
              <a:rPr lang="fr-FR" sz="2800">
                <a:latin typeface="Calibri" charset="0"/>
              </a:rPr>
              <a:t>≈ </a:t>
            </a:r>
            <a:r>
              <a:rPr lang="fr-FR" sz="2800"/>
              <a:t>30%</a:t>
            </a:r>
          </a:p>
        </p:txBody>
      </p:sp>
      <p:sp>
        <p:nvSpPr>
          <p:cNvPr id="14" name="ZoneTexte 13"/>
          <p:cNvSpPr txBox="1"/>
          <p:nvPr/>
        </p:nvSpPr>
        <p:spPr>
          <a:xfrm>
            <a:off x="5410210" y="6048385"/>
            <a:ext cx="3324225" cy="523220"/>
          </a:xfrm>
          <a:prstGeom prst="rect">
            <a:avLst/>
          </a:prstGeom>
        </p:spPr>
        <p:txBody>
          <a:bodyPr rtlCol="0">
            <a:spAutoFit/>
          </a:bodyPr>
          <a:lstStyle/>
          <a:p>
            <a:pPr algn="ctr"/>
            <a:r>
              <a:rPr lang="fr-FR" sz="2800" u="sng">
                <a:latin typeface="Calibri" charset="0"/>
              </a:rPr>
              <a:t>Area Lake≈ 0,3 km²</a:t>
            </a:r>
          </a:p>
        </p:txBody>
      </p:sp>
    </p:spTree>
    <p:extLst>
      <p:ext uri="{BB962C8B-B14F-4D97-AF65-F5344CB8AC3E}">
        <p14:creationId xmlns:p14="http://schemas.microsoft.com/office/powerpoint/2010/main" val="2361737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Introduction</a:t>
            </a:r>
          </a:p>
        </p:txBody>
      </p:sp>
      <p:pic>
        <p:nvPicPr>
          <p:cNvPr id="3" name="Image 2" descr="db.png"/>
          <p:cNvPicPr>
            <a:picLocks noChangeAspect="1"/>
          </p:cNvPicPr>
          <p:nvPr/>
        </p:nvPicPr>
        <p:blipFill>
          <a:blip r:embed="rId3"/>
          <a:stretch>
            <a:fillRect/>
          </a:stretch>
        </p:blipFill>
        <p:spPr>
          <a:xfrm>
            <a:off x="2141881" y="1720625"/>
            <a:ext cx="7836965" cy="3129195"/>
          </a:xfrm>
          <a:prstGeom prst="rect">
            <a:avLst/>
          </a:prstGeom>
          <a:ln w="228600" cap="sq" cmpd="thickThin">
            <a:solidFill>
              <a:srgbClr val="000000"/>
            </a:solidFill>
            <a:prstDash val="solid"/>
            <a:miter lim="800000"/>
          </a:ln>
          <a:effectLst>
            <a:innerShdw blurRad="76200">
              <a:srgbClr val="000000"/>
            </a:innerShdw>
          </a:effectLst>
        </p:spPr>
      </p:pic>
      <p:sp>
        <p:nvSpPr>
          <p:cNvPr id="4" name="ZoneTexte 3"/>
          <p:cNvSpPr txBox="1"/>
          <p:nvPr/>
        </p:nvSpPr>
        <p:spPr>
          <a:xfrm>
            <a:off x="2357901" y="5032090"/>
            <a:ext cx="7210425" cy="400110"/>
          </a:xfrm>
          <a:prstGeom prst="rect">
            <a:avLst/>
          </a:prstGeom>
        </p:spPr>
        <p:txBody>
          <a:bodyPr rtlCol="0">
            <a:spAutoFit/>
          </a:bodyPr>
          <a:lstStyle/>
          <a:p>
            <a:pPr algn="ctr"/>
            <a:r>
              <a:rPr lang="fr-FR" sz="2000"/>
              <a:t>Garry Kasparov </a:t>
            </a:r>
            <a:r>
              <a:rPr lang="fr-FR" sz="2000" i="1"/>
              <a:t>(Russia)</a:t>
            </a:r>
            <a:r>
              <a:rPr lang="fr-FR" sz="2000"/>
              <a:t> vs Deep Blue </a:t>
            </a:r>
            <a:r>
              <a:rPr lang="fr-FR" sz="2000" i="1"/>
              <a:t>(IBM - USA)</a:t>
            </a:r>
            <a:r>
              <a:rPr lang="fr-FR" sz="2000"/>
              <a:t>, </a:t>
            </a:r>
            <a:r>
              <a:rPr lang="fr-FR" sz="2000" i="1"/>
              <a:t>1997</a:t>
            </a:r>
          </a:p>
        </p:txBody>
      </p:sp>
    </p:spTree>
    <p:extLst>
      <p:ext uri="{BB962C8B-B14F-4D97-AF65-F5344CB8AC3E}">
        <p14:creationId xmlns:p14="http://schemas.microsoft.com/office/powerpoint/2010/main" val="2068441494"/>
      </p:ext>
    </p:extLst>
  </p:cSld>
  <p:clrMapOvr>
    <a:masterClrMapping/>
  </p:clrMapOvr>
  <p:transition spd="slow">
    <p:push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Monte Carlo algorithm</a:t>
            </a:r>
          </a:p>
        </p:txBody>
      </p:sp>
      <p:pic>
        <p:nvPicPr>
          <p:cNvPr id="6" name="Image 5" descr="MC.png"/>
          <p:cNvPicPr>
            <a:picLocks noChangeAspect="1"/>
          </p:cNvPicPr>
          <p:nvPr/>
        </p:nvPicPr>
        <p:blipFill>
          <a:blip r:embed="rId3"/>
          <a:stretch>
            <a:fillRect/>
          </a:stretch>
        </p:blipFill>
        <p:spPr>
          <a:xfrm>
            <a:off x="3162314" y="1471357"/>
            <a:ext cx="4695825" cy="5163115"/>
          </a:xfrm>
          <a:prstGeom prst="rect">
            <a:avLst/>
          </a:prstGeom>
        </p:spPr>
      </p:pic>
    </p:spTree>
    <p:extLst>
      <p:ext uri="{BB962C8B-B14F-4D97-AF65-F5344CB8AC3E}">
        <p14:creationId xmlns:p14="http://schemas.microsoft.com/office/powerpoint/2010/main" val="271193045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4" name="Espace réservé du contenu 3" descr="1.png"/>
          <p:cNvPicPr>
            <a:picLocks noGrp="1" noChangeAspect="1"/>
          </p:cNvPicPr>
          <p:nvPr>
            <p:ph idx="1"/>
          </p:nvPr>
        </p:nvPicPr>
        <p:blipFill>
          <a:blip r:embed="rId3"/>
          <a:stretch>
            <a:fillRect/>
          </a:stretch>
        </p:blipFill>
        <p:spPr>
          <a:xfrm>
            <a:off x="3181360" y="1552585"/>
            <a:ext cx="1212466" cy="4351338"/>
          </a:xfrm>
        </p:spPr>
      </p:pic>
      <p:sp>
        <p:nvSpPr>
          <p:cNvPr id="3" name="ZoneTexte 2"/>
          <p:cNvSpPr txBox="1"/>
          <p:nvPr/>
        </p:nvSpPr>
        <p:spPr>
          <a:xfrm>
            <a:off x="4850630" y="1871935"/>
            <a:ext cx="6971014" cy="2677656"/>
          </a:xfrm>
          <a:prstGeom prst="rect">
            <a:avLst/>
          </a:prstGeom>
        </p:spPr>
        <p:txBody>
          <a:bodyPr rtlCol="0">
            <a:spAutoFit/>
          </a:bodyPr>
          <a:lstStyle/>
          <a:p>
            <a:r>
              <a:rPr lang="en-US" sz="2400">
                <a:latin typeface="Calibri" charset="0"/>
              </a:rPr>
              <a:t>Build a tree with all possible solutions but a small depth.</a:t>
            </a:r>
          </a:p>
          <a:p>
            <a:endParaRPr lang="en-US" sz="2400">
              <a:latin typeface="Calibri" charset="0"/>
            </a:endParaRPr>
          </a:p>
          <a:p>
            <a:r>
              <a:rPr lang="en-US" sz="2400">
                <a:latin typeface="Calibri" charset="0"/>
              </a:rPr>
              <a:t>Upon reaching a leaf, play random moves.</a:t>
            </a:r>
          </a:p>
          <a:p>
            <a:endParaRPr lang="en-US" sz="2400">
              <a:latin typeface="Calibri" charset="0"/>
            </a:endParaRPr>
          </a:p>
          <a:p>
            <a:r>
              <a:rPr lang="en-US" sz="2400">
                <a:latin typeface="Calibri" charset="0"/>
              </a:rPr>
              <a:t>Compute the results (</a:t>
            </a:r>
            <a:r>
              <a:rPr lang="en-US" sz="2400" i="1">
                <a:latin typeface="Calibri" charset="0"/>
              </a:rPr>
              <a:t>win or loss) to get the odds of outcomes.</a:t>
            </a:r>
            <a:endParaRPr lang="fr-FR" sz="2400" i="1">
              <a:latin typeface="Calibri" charset="0"/>
            </a:endParaRPr>
          </a:p>
        </p:txBody>
      </p:sp>
    </p:spTree>
    <p:extLst>
      <p:ext uri="{BB962C8B-B14F-4D97-AF65-F5344CB8AC3E}">
        <p14:creationId xmlns:p14="http://schemas.microsoft.com/office/powerpoint/2010/main" val="549767494"/>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3" name="Image 2" descr="2.png"/>
          <p:cNvPicPr>
            <a:picLocks noChangeAspect="1"/>
          </p:cNvPicPr>
          <p:nvPr/>
        </p:nvPicPr>
        <p:blipFill>
          <a:blip r:embed="rId3"/>
          <a:stretch>
            <a:fillRect/>
          </a:stretch>
        </p:blipFill>
        <p:spPr>
          <a:xfrm>
            <a:off x="2752735" y="1600210"/>
            <a:ext cx="1750801" cy="4395788"/>
          </a:xfrm>
          <a:prstGeom prst="rect">
            <a:avLst/>
          </a:prstGeom>
        </p:spPr>
      </p:pic>
      <p:sp>
        <p:nvSpPr>
          <p:cNvPr id="4" name="ZoneTexte 3"/>
          <p:cNvSpPr txBox="1"/>
          <p:nvPr/>
        </p:nvSpPr>
        <p:spPr>
          <a:xfrm>
            <a:off x="4848225" y="1866900"/>
            <a:ext cx="6971014" cy="2677656"/>
          </a:xfrm>
          <a:prstGeom prst="rect">
            <a:avLst/>
          </a:prstGeom>
        </p:spPr>
        <p:txBody>
          <a:bodyPr rtlCol="0">
            <a:spAutoFit/>
          </a:bodyPr>
          <a:lstStyle/>
          <a:p>
            <a:r>
              <a:rPr lang="en-US" sz="2400">
                <a:latin typeface="Calibri" charset="0"/>
              </a:rPr>
              <a:t>Build a tree with all possible solutions but a small depth.</a:t>
            </a:r>
          </a:p>
          <a:p>
            <a:endParaRPr lang="en-US" sz="2400">
              <a:latin typeface="Calibri" charset="0"/>
            </a:endParaRPr>
          </a:p>
          <a:p>
            <a:r>
              <a:rPr lang="en-US" sz="2400">
                <a:latin typeface="Calibri" charset="0"/>
              </a:rPr>
              <a:t>Upon reaching a leaf, play random moves.</a:t>
            </a:r>
          </a:p>
          <a:p>
            <a:endParaRPr lang="en-US" sz="2400">
              <a:latin typeface="Calibri" charset="0"/>
            </a:endParaRPr>
          </a:p>
          <a:p>
            <a:r>
              <a:rPr lang="en-US" sz="2400">
                <a:latin typeface="Calibri" charset="0"/>
              </a:rPr>
              <a:t>Compute the results (</a:t>
            </a:r>
            <a:r>
              <a:rPr lang="en-US" sz="2400" i="1">
                <a:latin typeface="Calibri" charset="0"/>
              </a:rPr>
              <a:t>win or loss) to get the odds of outcomes.</a:t>
            </a:r>
            <a:endParaRPr lang="fr-FR" sz="2400" i="1">
              <a:latin typeface="Calibri" charset="0"/>
            </a:endParaRPr>
          </a:p>
        </p:txBody>
      </p:sp>
    </p:spTree>
    <p:extLst>
      <p:ext uri="{BB962C8B-B14F-4D97-AF65-F5344CB8AC3E}">
        <p14:creationId xmlns:p14="http://schemas.microsoft.com/office/powerpoint/2010/main" val="14833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5" name="Image 4" descr="3.png"/>
          <p:cNvPicPr>
            <a:picLocks noChangeAspect="1"/>
          </p:cNvPicPr>
          <p:nvPr/>
        </p:nvPicPr>
        <p:blipFill>
          <a:blip r:embed="rId3"/>
          <a:stretch>
            <a:fillRect/>
          </a:stretch>
        </p:blipFill>
        <p:spPr>
          <a:xfrm>
            <a:off x="2533660" y="1638310"/>
            <a:ext cx="1865599" cy="4719638"/>
          </a:xfrm>
          <a:prstGeom prst="rect">
            <a:avLst/>
          </a:prstGeom>
        </p:spPr>
      </p:pic>
      <p:sp>
        <p:nvSpPr>
          <p:cNvPr id="4" name="ZoneTexte 3"/>
          <p:cNvSpPr txBox="1"/>
          <p:nvPr/>
        </p:nvSpPr>
        <p:spPr>
          <a:xfrm>
            <a:off x="4848225" y="1866900"/>
            <a:ext cx="6971014" cy="2677656"/>
          </a:xfrm>
          <a:prstGeom prst="rect">
            <a:avLst/>
          </a:prstGeom>
        </p:spPr>
        <p:txBody>
          <a:bodyPr rtlCol="0">
            <a:spAutoFit/>
          </a:bodyPr>
          <a:lstStyle/>
          <a:p>
            <a:r>
              <a:rPr lang="en-US" sz="2400">
                <a:latin typeface="Calibri" charset="0"/>
              </a:rPr>
              <a:t>Build a tree with all possible solutions but a small depth.</a:t>
            </a:r>
          </a:p>
          <a:p>
            <a:endParaRPr lang="en-US" sz="2400">
              <a:latin typeface="Calibri" charset="0"/>
            </a:endParaRPr>
          </a:p>
          <a:p>
            <a:r>
              <a:rPr lang="en-US" sz="2400">
                <a:latin typeface="Calibri" charset="0"/>
              </a:rPr>
              <a:t>Upon reaching a leaf, play random moves.</a:t>
            </a:r>
          </a:p>
          <a:p>
            <a:endParaRPr lang="en-US" sz="2400">
              <a:latin typeface="Calibri" charset="0"/>
            </a:endParaRPr>
          </a:p>
          <a:p>
            <a:r>
              <a:rPr lang="en-US" sz="2400">
                <a:latin typeface="Calibri" charset="0"/>
              </a:rPr>
              <a:t>Compute the results (</a:t>
            </a:r>
            <a:r>
              <a:rPr lang="en-US" sz="2400" i="1">
                <a:latin typeface="Calibri" charset="0"/>
              </a:rPr>
              <a:t>win or loss) to get the odds of outcomes.</a:t>
            </a:r>
            <a:endParaRPr lang="fr-FR" sz="2400" i="1">
              <a:latin typeface="Calibri" charset="0"/>
            </a:endParaRPr>
          </a:p>
        </p:txBody>
      </p:sp>
    </p:spTree>
    <p:extLst>
      <p:ext uri="{BB962C8B-B14F-4D97-AF65-F5344CB8AC3E}">
        <p14:creationId xmlns:p14="http://schemas.microsoft.com/office/powerpoint/2010/main" val="641194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3" name="Image 2" descr="4.png"/>
          <p:cNvPicPr>
            <a:picLocks noChangeAspect="1"/>
          </p:cNvPicPr>
          <p:nvPr/>
        </p:nvPicPr>
        <p:blipFill>
          <a:blip r:embed="rId3"/>
          <a:stretch>
            <a:fillRect/>
          </a:stretch>
        </p:blipFill>
        <p:spPr>
          <a:xfrm>
            <a:off x="1400185" y="1581160"/>
            <a:ext cx="3114675" cy="4721191"/>
          </a:xfrm>
          <a:prstGeom prst="rect">
            <a:avLst/>
          </a:prstGeom>
        </p:spPr>
      </p:pic>
      <p:sp>
        <p:nvSpPr>
          <p:cNvPr id="4" name="ZoneTexte 3"/>
          <p:cNvSpPr txBox="1"/>
          <p:nvPr/>
        </p:nvSpPr>
        <p:spPr>
          <a:xfrm>
            <a:off x="4848225" y="1866900"/>
            <a:ext cx="6971014" cy="2677656"/>
          </a:xfrm>
          <a:prstGeom prst="rect">
            <a:avLst/>
          </a:prstGeom>
        </p:spPr>
        <p:txBody>
          <a:bodyPr rtlCol="0">
            <a:spAutoFit/>
          </a:bodyPr>
          <a:lstStyle/>
          <a:p>
            <a:r>
              <a:rPr lang="en-US" sz="2400">
                <a:latin typeface="Calibri" charset="0"/>
              </a:rPr>
              <a:t>Build a tree with all possible solutions but a small depth.</a:t>
            </a:r>
          </a:p>
          <a:p>
            <a:endParaRPr lang="en-US" sz="2400">
              <a:latin typeface="Calibri" charset="0"/>
            </a:endParaRPr>
          </a:p>
          <a:p>
            <a:r>
              <a:rPr lang="en-US" sz="2400">
                <a:latin typeface="Calibri" charset="0"/>
              </a:rPr>
              <a:t>Upon reaching a leaf, play random moves.</a:t>
            </a:r>
          </a:p>
          <a:p>
            <a:endParaRPr lang="en-US" sz="2400">
              <a:latin typeface="Calibri" charset="0"/>
            </a:endParaRPr>
          </a:p>
          <a:p>
            <a:r>
              <a:rPr lang="en-US" sz="2400">
                <a:latin typeface="Calibri" charset="0"/>
              </a:rPr>
              <a:t>Compute the results (</a:t>
            </a:r>
            <a:r>
              <a:rPr lang="en-US" sz="2400" i="1">
                <a:latin typeface="Calibri" charset="0"/>
              </a:rPr>
              <a:t>win or loss) to get the odds of outcomes.</a:t>
            </a:r>
            <a:endParaRPr lang="fr-FR" sz="2400" i="1">
              <a:latin typeface="Calibri" charset="0"/>
            </a:endParaRPr>
          </a:p>
        </p:txBody>
      </p:sp>
    </p:spTree>
    <p:extLst>
      <p:ext uri="{BB962C8B-B14F-4D97-AF65-F5344CB8AC3E}">
        <p14:creationId xmlns:p14="http://schemas.microsoft.com/office/powerpoint/2010/main" val="1385083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3" name="Image 2" descr="4.png"/>
          <p:cNvPicPr>
            <a:picLocks noChangeAspect="1"/>
          </p:cNvPicPr>
          <p:nvPr/>
        </p:nvPicPr>
        <p:blipFill>
          <a:blip r:embed="rId3"/>
          <a:stretch>
            <a:fillRect/>
          </a:stretch>
        </p:blipFill>
        <p:spPr>
          <a:xfrm>
            <a:off x="1400185" y="1581160"/>
            <a:ext cx="3114675" cy="4721191"/>
          </a:xfrm>
          <a:prstGeom prst="rect">
            <a:avLst/>
          </a:prstGeom>
        </p:spPr>
      </p:pic>
      <p:pic>
        <p:nvPicPr>
          <p:cNvPr id="4" name="Image 3" descr="5.png"/>
          <p:cNvPicPr>
            <a:picLocks noChangeAspect="1"/>
          </p:cNvPicPr>
          <p:nvPr/>
        </p:nvPicPr>
        <p:blipFill>
          <a:blip r:embed="rId4"/>
          <a:stretch>
            <a:fillRect/>
          </a:stretch>
        </p:blipFill>
        <p:spPr>
          <a:xfrm>
            <a:off x="1428760" y="1609735"/>
            <a:ext cx="4288219" cy="4711700"/>
          </a:xfrm>
          <a:prstGeom prst="rect">
            <a:avLst/>
          </a:prstGeom>
        </p:spPr>
      </p:pic>
    </p:spTree>
    <p:extLst>
      <p:ext uri="{BB962C8B-B14F-4D97-AF65-F5344CB8AC3E}">
        <p14:creationId xmlns:p14="http://schemas.microsoft.com/office/powerpoint/2010/main" val="1821994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6" name="Image 5" descr="6.png"/>
          <p:cNvPicPr>
            <a:picLocks noChangeAspect="1"/>
          </p:cNvPicPr>
          <p:nvPr/>
        </p:nvPicPr>
        <p:blipFill>
          <a:blip r:embed="rId3"/>
          <a:stretch>
            <a:fillRect/>
          </a:stretch>
        </p:blipFill>
        <p:spPr>
          <a:xfrm>
            <a:off x="1143010" y="1581160"/>
            <a:ext cx="4638675" cy="4596705"/>
          </a:xfrm>
          <a:prstGeom prst="rect">
            <a:avLst/>
          </a:prstGeom>
        </p:spPr>
      </p:pic>
    </p:spTree>
    <p:extLst>
      <p:ext uri="{BB962C8B-B14F-4D97-AF65-F5344CB8AC3E}">
        <p14:creationId xmlns:p14="http://schemas.microsoft.com/office/powerpoint/2010/main" val="54370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4" name="Image 3" descr="7.png"/>
          <p:cNvPicPr>
            <a:picLocks noChangeAspect="1"/>
          </p:cNvPicPr>
          <p:nvPr/>
        </p:nvPicPr>
        <p:blipFill>
          <a:blip r:embed="rId3"/>
          <a:stretch>
            <a:fillRect/>
          </a:stretch>
        </p:blipFill>
        <p:spPr>
          <a:xfrm>
            <a:off x="1371610" y="1590685"/>
            <a:ext cx="4822066" cy="4592638"/>
          </a:xfrm>
          <a:prstGeom prst="rect">
            <a:avLst/>
          </a:prstGeom>
        </p:spPr>
      </p:pic>
    </p:spTree>
    <p:extLst>
      <p:ext uri="{BB962C8B-B14F-4D97-AF65-F5344CB8AC3E}">
        <p14:creationId xmlns:p14="http://schemas.microsoft.com/office/powerpoint/2010/main" val="1875869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7" name="Image 6" descr="8.png"/>
          <p:cNvPicPr>
            <a:picLocks noChangeAspect="1"/>
          </p:cNvPicPr>
          <p:nvPr/>
        </p:nvPicPr>
        <p:blipFill>
          <a:blip r:embed="rId3"/>
          <a:stretch>
            <a:fillRect/>
          </a:stretch>
        </p:blipFill>
        <p:spPr>
          <a:xfrm>
            <a:off x="1343035" y="1619260"/>
            <a:ext cx="4786003" cy="4556125"/>
          </a:xfrm>
          <a:prstGeom prst="rect">
            <a:avLst/>
          </a:prstGeom>
        </p:spPr>
      </p:pic>
    </p:spTree>
    <p:extLst>
      <p:ext uri="{BB962C8B-B14F-4D97-AF65-F5344CB8AC3E}">
        <p14:creationId xmlns:p14="http://schemas.microsoft.com/office/powerpoint/2010/main" val="1448308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7" name="Image 6" descr="8.png"/>
          <p:cNvPicPr>
            <a:picLocks noChangeAspect="1"/>
          </p:cNvPicPr>
          <p:nvPr/>
        </p:nvPicPr>
        <p:blipFill>
          <a:blip r:embed="rId3"/>
          <a:stretch>
            <a:fillRect/>
          </a:stretch>
        </p:blipFill>
        <p:spPr>
          <a:xfrm>
            <a:off x="1343035" y="1619260"/>
            <a:ext cx="4786003" cy="4556125"/>
          </a:xfrm>
          <a:prstGeom prst="rect">
            <a:avLst/>
          </a:prstGeom>
        </p:spPr>
      </p:pic>
      <p:pic>
        <p:nvPicPr>
          <p:cNvPr id="4" name="Image 3" descr="9.png"/>
          <p:cNvPicPr>
            <a:picLocks noChangeAspect="1"/>
          </p:cNvPicPr>
          <p:nvPr/>
        </p:nvPicPr>
        <p:blipFill>
          <a:blip r:embed="rId4"/>
          <a:stretch>
            <a:fillRect/>
          </a:stretch>
        </p:blipFill>
        <p:spPr>
          <a:xfrm>
            <a:off x="809635" y="1600210"/>
            <a:ext cx="5353050" cy="4634709"/>
          </a:xfrm>
          <a:prstGeom prst="rect">
            <a:avLst/>
          </a:prstGeom>
        </p:spPr>
      </p:pic>
    </p:spTree>
    <p:extLst>
      <p:ext uri="{BB962C8B-B14F-4D97-AF65-F5344CB8AC3E}">
        <p14:creationId xmlns:p14="http://schemas.microsoft.com/office/powerpoint/2010/main" val="184762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descr="T1700mt.jpg"/>
          <p:cNvPicPr>
            <a:picLocks noChangeAspect="1"/>
          </p:cNvPicPr>
          <p:nvPr/>
        </p:nvPicPr>
        <p:blipFill>
          <a:blip r:embed="rId3"/>
          <a:stretch>
            <a:fillRect/>
          </a:stretch>
        </p:blipFill>
        <p:spPr>
          <a:xfrm>
            <a:off x="663149" y="4714869"/>
            <a:ext cx="1847559" cy="1890713"/>
          </a:xfrm>
          <a:prstGeom prst="rect">
            <a:avLst/>
          </a:prstGeom>
        </p:spPr>
      </p:pic>
      <p:sp>
        <p:nvSpPr>
          <p:cNvPr id="2" name="Titre 1"/>
          <p:cNvSpPr>
            <a:spLocks noGrp="1"/>
          </p:cNvSpPr>
          <p:nvPr>
            <p:ph type="title"/>
          </p:nvPr>
        </p:nvSpPr>
        <p:spPr>
          <a:xfrm>
            <a:off x="633337" y="260065"/>
            <a:ext cx="10515600" cy="754063"/>
          </a:xfrm>
        </p:spPr>
        <p:txBody>
          <a:bodyPr/>
          <a:lstStyle/>
          <a:p>
            <a:r>
              <a:rPr lang="fr-FR">
                <a:latin typeface="Calibri Light" charset="0"/>
              </a:rPr>
              <a:t>Introduction</a:t>
            </a:r>
          </a:p>
        </p:txBody>
      </p:sp>
      <p:sp>
        <p:nvSpPr>
          <p:cNvPr id="3" name="Espace réservé du texte 2"/>
          <p:cNvSpPr>
            <a:spLocks noGrp="1"/>
          </p:cNvSpPr>
          <p:nvPr>
            <p:ph type="body" idx="1"/>
          </p:nvPr>
        </p:nvSpPr>
        <p:spPr>
          <a:xfrm>
            <a:off x="2076623" y="1905146"/>
            <a:ext cx="1785937" cy="823912"/>
          </a:xfrm>
        </p:spPr>
        <p:txBody>
          <a:bodyPr>
            <a:normAutofit/>
          </a:bodyPr>
          <a:lstStyle/>
          <a:p>
            <a:r>
              <a:rPr lang="fr-FR"/>
              <a:t>Garry</a:t>
            </a:r>
            <a:br>
              <a:rPr lang="fr-FR"/>
            </a:br>
            <a:r>
              <a:rPr lang="fr-FR"/>
              <a:t>Kasparov</a:t>
            </a:r>
          </a:p>
        </p:txBody>
      </p:sp>
      <p:sp>
        <p:nvSpPr>
          <p:cNvPr id="4" name="Espace réservé du contenu 3"/>
          <p:cNvSpPr>
            <a:spLocks noGrp="1"/>
          </p:cNvSpPr>
          <p:nvPr>
            <p:ph sz="half" idx="2"/>
          </p:nvPr>
        </p:nvSpPr>
        <p:spPr>
          <a:xfrm>
            <a:off x="744108" y="2849997"/>
            <a:ext cx="3417887" cy="1064093"/>
          </a:xfrm>
        </p:spPr>
        <p:txBody>
          <a:bodyPr>
            <a:normAutofit/>
          </a:bodyPr>
          <a:lstStyle/>
          <a:p>
            <a:pPr marL="0" indent="0" algn="just">
              <a:buNone/>
            </a:pPr>
            <a:r>
              <a:rPr lang="en-US" sz="2000">
                <a:latin typeface="Calibri" charset="0"/>
              </a:rPr>
              <a:t>Read 3 to 5 moves</a:t>
            </a:r>
          </a:p>
          <a:p>
            <a:pPr marL="0" indent="0" algn="just">
              <a:buNone/>
            </a:pPr>
            <a:r>
              <a:rPr lang="en-US" sz="2000">
                <a:latin typeface="Calibri" charset="0"/>
              </a:rPr>
              <a:t>Ahead 12 to 14 moves depending on the position.</a:t>
            </a:r>
            <a:endParaRPr lang="en-US" sz="2000">
              <a:solidFill>
                <a:srgbClr val="000000"/>
              </a:solidFill>
              <a:latin typeface="Calibri"/>
            </a:endParaRPr>
          </a:p>
        </p:txBody>
      </p:sp>
      <p:sp>
        <p:nvSpPr>
          <p:cNvPr id="5" name="Espace réservé du texte 4"/>
          <p:cNvSpPr>
            <a:spLocks noGrp="1"/>
          </p:cNvSpPr>
          <p:nvPr>
            <p:ph type="body" sz="quarter" idx="3"/>
          </p:nvPr>
        </p:nvSpPr>
        <p:spPr>
          <a:xfrm>
            <a:off x="8094204" y="1425588"/>
            <a:ext cx="3440112" cy="823912"/>
          </a:xfrm>
        </p:spPr>
        <p:txBody>
          <a:bodyPr/>
          <a:lstStyle/>
          <a:p>
            <a:r>
              <a:rPr lang="fr-FR"/>
              <a:t>Deep Blue</a:t>
            </a:r>
          </a:p>
        </p:txBody>
      </p:sp>
      <p:sp>
        <p:nvSpPr>
          <p:cNvPr id="6" name="Espace réservé du contenu 5"/>
          <p:cNvSpPr>
            <a:spLocks noGrp="1"/>
          </p:cNvSpPr>
          <p:nvPr>
            <p:ph sz="quarter" idx="4"/>
          </p:nvPr>
        </p:nvSpPr>
        <p:spPr>
          <a:xfrm>
            <a:off x="8080090" y="2529378"/>
            <a:ext cx="3459162" cy="1436688"/>
          </a:xfrm>
        </p:spPr>
        <p:txBody>
          <a:bodyPr>
            <a:normAutofit lnSpcReduction="10000"/>
          </a:bodyPr>
          <a:lstStyle/>
          <a:p>
            <a:pPr marL="0" indent="0">
              <a:buNone/>
            </a:pPr>
            <a:r>
              <a:rPr lang="fr-FR" sz="2000">
                <a:latin typeface="Calibri" charset="0"/>
              </a:rPr>
              <a:t>Calculus power : 11.38 GFLOPS</a:t>
            </a:r>
          </a:p>
          <a:p>
            <a:pPr marL="0" indent="0">
              <a:buNone/>
            </a:pPr>
            <a:r>
              <a:rPr lang="fr-FR" sz="2000">
                <a:latin typeface="Calibri" charset="0"/>
              </a:rPr>
              <a:t>Evaluate between 100 and 300 million positions per second.</a:t>
            </a:r>
          </a:p>
          <a:p>
            <a:pPr marL="0" indent="0">
              <a:buNone/>
            </a:pPr>
            <a:r>
              <a:rPr lang="fr-FR" sz="2000">
                <a:latin typeface="Calibri" charset="0"/>
              </a:rPr>
              <a:t>Read 12 moves ahead.</a:t>
            </a:r>
          </a:p>
        </p:txBody>
      </p:sp>
      <p:sp>
        <p:nvSpPr>
          <p:cNvPr id="7" name="Espace réservé du texte 4"/>
          <p:cNvSpPr txBox="1">
            <a:spLocks/>
          </p:cNvSpPr>
          <p:nvPr/>
        </p:nvSpPr>
        <p:spPr>
          <a:xfrm>
            <a:off x="2327709" y="4429319"/>
            <a:ext cx="2801937" cy="823913"/>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fr-FR"/>
              <a:t>Dell Precision T1700</a:t>
            </a:r>
          </a:p>
        </p:txBody>
      </p:sp>
      <p:sp>
        <p:nvSpPr>
          <p:cNvPr id="8" name="Espace réservé du contenu 5"/>
          <p:cNvSpPr txBox="1">
            <a:spLocks/>
          </p:cNvSpPr>
          <p:nvPr/>
        </p:nvSpPr>
        <p:spPr>
          <a:xfrm>
            <a:off x="2356284" y="5153938"/>
            <a:ext cx="3621087" cy="4841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000">
                <a:latin typeface="Calibri" charset="0"/>
              </a:rPr>
              <a:t>Calculus power : 125 GFLOPS</a:t>
            </a:r>
          </a:p>
          <a:p>
            <a:pPr marL="0" indent="0">
              <a:buFont typeface="Arial" panose="020B0604020202020204" pitchFamily="34" charset="0"/>
              <a:buNone/>
            </a:pPr>
            <a:endParaRPr lang="fr-FR" sz="2000">
              <a:latin typeface="Calibri" charset="0"/>
            </a:endParaRPr>
          </a:p>
        </p:txBody>
      </p:sp>
      <p:pic>
        <p:nvPicPr>
          <p:cNvPr id="9" name="Image 8" descr="Kasparov-29.jpg"/>
          <p:cNvPicPr>
            <a:picLocks noChangeAspect="1"/>
          </p:cNvPicPr>
          <p:nvPr/>
        </p:nvPicPr>
        <p:blipFill>
          <a:blip r:embed="rId4"/>
          <a:stretch>
            <a:fillRect/>
          </a:stretch>
        </p:blipFill>
        <p:spPr>
          <a:xfrm>
            <a:off x="848279" y="1218036"/>
            <a:ext cx="1035051" cy="1557078"/>
          </a:xfrm>
          <a:prstGeom prst="rect">
            <a:avLst/>
          </a:prstGeom>
        </p:spPr>
      </p:pic>
      <p:pic>
        <p:nvPicPr>
          <p:cNvPr id="10" name="Image 9" descr="0703.deepblue.jpg"/>
          <p:cNvPicPr>
            <a:picLocks noChangeAspect="1"/>
          </p:cNvPicPr>
          <p:nvPr/>
        </p:nvPicPr>
        <p:blipFill>
          <a:blip r:embed="rId5"/>
          <a:stretch>
            <a:fillRect/>
          </a:stretch>
        </p:blipFill>
        <p:spPr>
          <a:xfrm>
            <a:off x="4773297" y="1182224"/>
            <a:ext cx="3136900" cy="2352675"/>
          </a:xfrm>
          <a:prstGeom prst="rect">
            <a:avLst/>
          </a:prstGeom>
        </p:spPr>
      </p:pic>
      <p:pic>
        <p:nvPicPr>
          <p:cNvPr id="12" name="Image 11" descr="g5kmap.png"/>
          <p:cNvPicPr>
            <a:picLocks noChangeAspect="1"/>
          </p:cNvPicPr>
          <p:nvPr/>
        </p:nvPicPr>
        <p:blipFill>
          <a:blip r:embed="rId6"/>
          <a:stretch>
            <a:fillRect/>
          </a:stretch>
        </p:blipFill>
        <p:spPr>
          <a:xfrm>
            <a:off x="5895975" y="4276725"/>
            <a:ext cx="2301046" cy="2124075"/>
          </a:xfrm>
          <a:prstGeom prst="rect">
            <a:avLst/>
          </a:prstGeom>
        </p:spPr>
      </p:pic>
      <p:sp>
        <p:nvSpPr>
          <p:cNvPr id="13" name="Espace réservé du texte 4"/>
          <p:cNvSpPr txBox="1">
            <a:spLocks/>
          </p:cNvSpPr>
          <p:nvPr/>
        </p:nvSpPr>
        <p:spPr>
          <a:xfrm>
            <a:off x="8241769" y="4311383"/>
            <a:ext cx="2801937" cy="823913"/>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fr-FR"/>
              <a:t>Grid'5000</a:t>
            </a:r>
          </a:p>
        </p:txBody>
      </p:sp>
      <p:sp>
        <p:nvSpPr>
          <p:cNvPr id="14" name="Espace réservé du contenu 5"/>
          <p:cNvSpPr txBox="1">
            <a:spLocks/>
          </p:cNvSpPr>
          <p:nvPr/>
        </p:nvSpPr>
        <p:spPr>
          <a:xfrm>
            <a:off x="8245298" y="5080440"/>
            <a:ext cx="3335337" cy="484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000">
                <a:latin typeface="Calibri" charset="0"/>
              </a:rPr>
              <a:t>Calculus power &gt; 10 TFLOPS</a:t>
            </a:r>
          </a:p>
          <a:p>
            <a:pPr marL="0" indent="0">
              <a:buFont typeface="Arial" panose="020B0604020202020204" pitchFamily="34" charset="0"/>
              <a:buNone/>
            </a:pPr>
            <a:endParaRPr lang="fr-FR" sz="2000">
              <a:latin typeface="Calibri" charset="0"/>
            </a:endParaRPr>
          </a:p>
        </p:txBody>
      </p:sp>
    </p:spTree>
    <p:extLst>
      <p:ext uri="{BB962C8B-B14F-4D97-AF65-F5344CB8AC3E}">
        <p14:creationId xmlns:p14="http://schemas.microsoft.com/office/powerpoint/2010/main" val="1436144970"/>
      </p:ext>
    </p:extLst>
  </p:cSld>
  <p:clrMapOvr>
    <a:masterClrMapping/>
  </p:clrMapOvr>
  <p:transition spd="slow">
    <p:push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7" name="Image 6" descr="8.png"/>
          <p:cNvPicPr>
            <a:picLocks noChangeAspect="1"/>
          </p:cNvPicPr>
          <p:nvPr/>
        </p:nvPicPr>
        <p:blipFill>
          <a:blip r:embed="rId3"/>
          <a:stretch>
            <a:fillRect/>
          </a:stretch>
        </p:blipFill>
        <p:spPr>
          <a:xfrm>
            <a:off x="1343035" y="1619260"/>
            <a:ext cx="4786003" cy="4556125"/>
          </a:xfrm>
          <a:prstGeom prst="rect">
            <a:avLst/>
          </a:prstGeom>
        </p:spPr>
      </p:pic>
      <p:pic>
        <p:nvPicPr>
          <p:cNvPr id="3" name="Image 2" descr="10.png"/>
          <p:cNvPicPr>
            <a:picLocks noChangeAspect="1"/>
          </p:cNvPicPr>
          <p:nvPr/>
        </p:nvPicPr>
        <p:blipFill>
          <a:blip r:embed="rId4"/>
          <a:stretch>
            <a:fillRect/>
          </a:stretch>
        </p:blipFill>
        <p:spPr>
          <a:xfrm>
            <a:off x="771535" y="1581160"/>
            <a:ext cx="5432153" cy="4622800"/>
          </a:xfrm>
          <a:prstGeom prst="rect">
            <a:avLst/>
          </a:prstGeom>
        </p:spPr>
      </p:pic>
    </p:spTree>
    <p:extLst>
      <p:ext uri="{BB962C8B-B14F-4D97-AF65-F5344CB8AC3E}">
        <p14:creationId xmlns:p14="http://schemas.microsoft.com/office/powerpoint/2010/main" val="311677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7" name="Image 6" descr="8.png"/>
          <p:cNvPicPr>
            <a:picLocks noChangeAspect="1"/>
          </p:cNvPicPr>
          <p:nvPr/>
        </p:nvPicPr>
        <p:blipFill>
          <a:blip r:embed="rId3"/>
          <a:stretch>
            <a:fillRect/>
          </a:stretch>
        </p:blipFill>
        <p:spPr>
          <a:xfrm>
            <a:off x="1343035" y="1619260"/>
            <a:ext cx="4786003" cy="4556125"/>
          </a:xfrm>
          <a:prstGeom prst="rect">
            <a:avLst/>
          </a:prstGeom>
        </p:spPr>
      </p:pic>
      <p:pic>
        <p:nvPicPr>
          <p:cNvPr id="4" name="Image 3" descr="11.png"/>
          <p:cNvPicPr>
            <a:picLocks noChangeAspect="1"/>
          </p:cNvPicPr>
          <p:nvPr/>
        </p:nvPicPr>
        <p:blipFill>
          <a:blip r:embed="rId4"/>
          <a:stretch>
            <a:fillRect/>
          </a:stretch>
        </p:blipFill>
        <p:spPr>
          <a:xfrm>
            <a:off x="794149" y="1552575"/>
            <a:ext cx="6452789" cy="4686300"/>
          </a:xfrm>
          <a:prstGeom prst="rect">
            <a:avLst/>
          </a:prstGeom>
        </p:spPr>
      </p:pic>
    </p:spTree>
    <p:extLst>
      <p:ext uri="{BB962C8B-B14F-4D97-AF65-F5344CB8AC3E}">
        <p14:creationId xmlns:p14="http://schemas.microsoft.com/office/powerpoint/2010/main" val="290821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7" name="Image 6" descr="8.png"/>
          <p:cNvPicPr>
            <a:picLocks noChangeAspect="1"/>
          </p:cNvPicPr>
          <p:nvPr/>
        </p:nvPicPr>
        <p:blipFill>
          <a:blip r:embed="rId3"/>
          <a:stretch>
            <a:fillRect/>
          </a:stretch>
        </p:blipFill>
        <p:spPr>
          <a:xfrm>
            <a:off x="1343035" y="1619260"/>
            <a:ext cx="4786003" cy="4556125"/>
          </a:xfrm>
          <a:prstGeom prst="rect">
            <a:avLst/>
          </a:prstGeom>
        </p:spPr>
      </p:pic>
      <p:pic>
        <p:nvPicPr>
          <p:cNvPr id="4" name="Image 3" descr="11.png"/>
          <p:cNvPicPr>
            <a:picLocks noChangeAspect="1"/>
          </p:cNvPicPr>
          <p:nvPr/>
        </p:nvPicPr>
        <p:blipFill>
          <a:blip r:embed="rId4"/>
          <a:stretch>
            <a:fillRect/>
          </a:stretch>
        </p:blipFill>
        <p:spPr>
          <a:xfrm>
            <a:off x="794149" y="1552575"/>
            <a:ext cx="6452789" cy="4686300"/>
          </a:xfrm>
          <a:prstGeom prst="rect">
            <a:avLst/>
          </a:prstGeom>
        </p:spPr>
      </p:pic>
      <p:pic>
        <p:nvPicPr>
          <p:cNvPr id="3" name="Image 2" descr="12.png"/>
          <p:cNvPicPr>
            <a:picLocks noChangeAspect="1"/>
          </p:cNvPicPr>
          <p:nvPr/>
        </p:nvPicPr>
        <p:blipFill>
          <a:blip r:embed="rId5"/>
          <a:stretch>
            <a:fillRect/>
          </a:stretch>
        </p:blipFill>
        <p:spPr>
          <a:xfrm>
            <a:off x="790585" y="1609735"/>
            <a:ext cx="6448267" cy="5670550"/>
          </a:xfrm>
          <a:prstGeom prst="rect">
            <a:avLst/>
          </a:prstGeom>
        </p:spPr>
      </p:pic>
      <p:pic>
        <p:nvPicPr>
          <p:cNvPr id="5" name="Image 4" descr="end.png"/>
          <p:cNvPicPr>
            <a:picLocks noChangeAspect="1"/>
          </p:cNvPicPr>
          <p:nvPr/>
        </p:nvPicPr>
        <p:blipFill>
          <a:blip r:embed="rId6"/>
          <a:stretch>
            <a:fillRect/>
          </a:stretch>
        </p:blipFill>
        <p:spPr>
          <a:xfrm>
            <a:off x="4867275" y="5810250"/>
            <a:ext cx="590550" cy="712900"/>
          </a:xfrm>
          <a:prstGeom prst="rect">
            <a:avLst/>
          </a:prstGeom>
        </p:spPr>
      </p:pic>
      <p:sp>
        <p:nvSpPr>
          <p:cNvPr id="6" name="Rectangle 5"/>
          <p:cNvSpPr/>
          <p:nvPr/>
        </p:nvSpPr>
        <p:spPr>
          <a:xfrm>
            <a:off x="4695825" y="6496050"/>
            <a:ext cx="714375"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7781058" y="3168270"/>
            <a:ext cx="3342749" cy="830997"/>
          </a:xfrm>
          <a:prstGeom prst="rect">
            <a:avLst/>
          </a:prstGeom>
        </p:spPr>
        <p:txBody>
          <a:bodyPr rtlCol="0">
            <a:spAutoFit/>
          </a:bodyPr>
          <a:lstStyle/>
          <a:p>
            <a:pPr algn="ctr"/>
            <a:r>
              <a:rPr lang="en-US" sz="2400"/>
              <a:t>Chose the move with highest winrate : 4/5</a:t>
            </a:r>
            <a:endParaRPr lang="fr-FR"/>
          </a:p>
        </p:txBody>
      </p:sp>
    </p:spTree>
    <p:extLst>
      <p:ext uri="{BB962C8B-B14F-4D97-AF65-F5344CB8AC3E}">
        <p14:creationId xmlns:p14="http://schemas.microsoft.com/office/powerpoint/2010/main" val="2078604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838210" y="279799"/>
            <a:ext cx="10515600" cy="1325563"/>
          </a:xfrm>
        </p:spPr>
        <p:txBody>
          <a:bodyPr/>
          <a:lstStyle/>
          <a:p>
            <a:r>
              <a:rPr lang="fr-FR"/>
              <a:t>Node selection: UCT Function</a:t>
            </a:r>
          </a:p>
        </p:txBody>
      </p:sp>
      <p:sp>
        <p:nvSpPr>
          <p:cNvPr id="6" name="Rectangle 5"/>
          <p:cNvSpPr/>
          <p:nvPr/>
        </p:nvSpPr>
        <p:spPr>
          <a:xfrm>
            <a:off x="4695825" y="6496050"/>
            <a:ext cx="714375"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400060" y="1228735"/>
            <a:ext cx="7160958" cy="461665"/>
          </a:xfrm>
          <a:prstGeom prst="rect">
            <a:avLst/>
          </a:prstGeom>
        </p:spPr>
        <p:txBody>
          <a:bodyPr rtlCol="0">
            <a:spAutoFit/>
          </a:bodyPr>
          <a:lstStyle/>
          <a:p>
            <a:pPr algn="ctr"/>
            <a:r>
              <a:rPr lang="en-US" sz="2400"/>
              <a:t>UCT : Upper Confidence bound 1 applied to Trees</a:t>
            </a:r>
            <a:endParaRPr lang="fr-FR" sz="2400"/>
          </a:p>
        </p:txBody>
      </p:sp>
      <p:pic>
        <p:nvPicPr>
          <p:cNvPr id="9" name="Image 8" descr="UCT.png"/>
          <p:cNvPicPr>
            <a:picLocks noChangeAspect="1"/>
          </p:cNvPicPr>
          <p:nvPr/>
        </p:nvPicPr>
        <p:blipFill>
          <a:blip r:embed="rId3"/>
          <a:stretch>
            <a:fillRect/>
          </a:stretch>
        </p:blipFill>
        <p:spPr>
          <a:xfrm>
            <a:off x="4305310" y="1895485"/>
            <a:ext cx="3269120" cy="1983269"/>
          </a:xfrm>
          <a:prstGeom prst="rect">
            <a:avLst/>
          </a:prstGeom>
        </p:spPr>
      </p:pic>
      <p:pic>
        <p:nvPicPr>
          <p:cNvPr id="10" name="Image 9" descr="uctdetails.png"/>
          <p:cNvPicPr>
            <a:picLocks noChangeAspect="1"/>
          </p:cNvPicPr>
          <p:nvPr/>
        </p:nvPicPr>
        <p:blipFill>
          <a:blip r:embed="rId4"/>
          <a:stretch>
            <a:fillRect/>
          </a:stretch>
        </p:blipFill>
        <p:spPr>
          <a:xfrm>
            <a:off x="1595438" y="4169555"/>
            <a:ext cx="415286" cy="2110595"/>
          </a:xfrm>
          <a:prstGeom prst="rect">
            <a:avLst/>
          </a:prstGeom>
        </p:spPr>
      </p:pic>
      <p:sp>
        <p:nvSpPr>
          <p:cNvPr id="11" name="ZoneTexte 10"/>
          <p:cNvSpPr txBox="1"/>
          <p:nvPr/>
        </p:nvSpPr>
        <p:spPr>
          <a:xfrm>
            <a:off x="2068045" y="4132048"/>
            <a:ext cx="8328473" cy="369332"/>
          </a:xfrm>
          <a:prstGeom prst="rect">
            <a:avLst/>
          </a:prstGeom>
        </p:spPr>
        <p:txBody>
          <a:bodyPr rtlCol="0">
            <a:spAutoFit/>
          </a:bodyPr>
          <a:lstStyle/>
          <a:p>
            <a:r>
              <a:rPr lang="en-US"/>
              <a:t>Number of wins of the i   node</a:t>
            </a:r>
            <a:endParaRPr lang="fr-FR"/>
          </a:p>
        </p:txBody>
      </p:sp>
      <p:sp>
        <p:nvSpPr>
          <p:cNvPr id="12" name="ZoneTexte 11"/>
          <p:cNvSpPr txBox="1"/>
          <p:nvPr/>
        </p:nvSpPr>
        <p:spPr>
          <a:xfrm>
            <a:off x="2066935" y="4695835"/>
            <a:ext cx="8328473" cy="369332"/>
          </a:xfrm>
          <a:prstGeom prst="rect">
            <a:avLst/>
          </a:prstGeom>
        </p:spPr>
        <p:txBody>
          <a:bodyPr rtlCol="0">
            <a:spAutoFit/>
          </a:bodyPr>
          <a:lstStyle/>
          <a:p>
            <a:r>
              <a:rPr lang="en-US"/>
              <a:t>Number of visits of the i   node</a:t>
            </a:r>
            <a:endParaRPr lang="fr-FR"/>
          </a:p>
        </p:txBody>
      </p:sp>
      <p:sp>
        <p:nvSpPr>
          <p:cNvPr id="13" name="ZoneTexte 12"/>
          <p:cNvSpPr txBox="1"/>
          <p:nvPr/>
        </p:nvSpPr>
        <p:spPr>
          <a:xfrm>
            <a:off x="2066935" y="5324485"/>
            <a:ext cx="8328473" cy="369332"/>
          </a:xfrm>
          <a:prstGeom prst="rect">
            <a:avLst/>
          </a:prstGeom>
        </p:spPr>
        <p:txBody>
          <a:bodyPr rtlCol="0">
            <a:spAutoFit/>
          </a:bodyPr>
          <a:lstStyle/>
          <a:p>
            <a:r>
              <a:rPr lang="en-US"/>
              <a:t>exploration parameter (         )</a:t>
            </a:r>
            <a:endParaRPr lang="fr-FR"/>
          </a:p>
        </p:txBody>
      </p:sp>
      <p:pic>
        <p:nvPicPr>
          <p:cNvPr id="14" name="Image 13" descr="sqrt2.png"/>
          <p:cNvPicPr>
            <a:picLocks noChangeAspect="1"/>
          </p:cNvPicPr>
          <p:nvPr/>
        </p:nvPicPr>
        <p:blipFill>
          <a:blip r:embed="rId5"/>
          <a:stretch>
            <a:fillRect/>
          </a:stretch>
        </p:blipFill>
        <p:spPr>
          <a:xfrm>
            <a:off x="4362460" y="5372110"/>
            <a:ext cx="375848" cy="275932"/>
          </a:xfrm>
          <a:prstGeom prst="rect">
            <a:avLst/>
          </a:prstGeom>
        </p:spPr>
      </p:pic>
      <p:sp>
        <p:nvSpPr>
          <p:cNvPr id="16" name="ZoneTexte 15"/>
          <p:cNvSpPr txBox="1"/>
          <p:nvPr/>
        </p:nvSpPr>
        <p:spPr>
          <a:xfrm>
            <a:off x="2066935" y="5867410"/>
            <a:ext cx="8328473" cy="369332"/>
          </a:xfrm>
          <a:prstGeom prst="rect">
            <a:avLst/>
          </a:prstGeom>
        </p:spPr>
        <p:txBody>
          <a:bodyPr rtlCol="0">
            <a:spAutoFit/>
          </a:bodyPr>
          <a:lstStyle/>
          <a:p>
            <a:r>
              <a:rPr lang="en-US"/>
              <a:t>Number of visits of the parent node (sum of all      )</a:t>
            </a:r>
            <a:endParaRPr lang="fr-FR"/>
          </a:p>
        </p:txBody>
      </p:sp>
      <p:sp>
        <p:nvSpPr>
          <p:cNvPr id="17" name="ZoneTexte 16"/>
          <p:cNvSpPr txBox="1"/>
          <p:nvPr/>
        </p:nvSpPr>
        <p:spPr>
          <a:xfrm>
            <a:off x="4276735" y="4086235"/>
            <a:ext cx="2743200" cy="276999"/>
          </a:xfrm>
          <a:prstGeom prst="rect">
            <a:avLst/>
          </a:prstGeom>
        </p:spPr>
        <p:txBody>
          <a:bodyPr rtlCol="0">
            <a:spAutoFit/>
          </a:bodyPr>
          <a:lstStyle/>
          <a:p>
            <a:r>
              <a:rPr lang="fr-FR" sz="1200"/>
              <a:t>th</a:t>
            </a:r>
          </a:p>
        </p:txBody>
      </p:sp>
      <p:sp>
        <p:nvSpPr>
          <p:cNvPr id="18" name="ZoneTexte 17"/>
          <p:cNvSpPr txBox="1"/>
          <p:nvPr/>
        </p:nvSpPr>
        <p:spPr>
          <a:xfrm>
            <a:off x="4303907" y="4660364"/>
            <a:ext cx="2743200" cy="276999"/>
          </a:xfrm>
          <a:prstGeom prst="rect">
            <a:avLst/>
          </a:prstGeom>
        </p:spPr>
        <p:txBody>
          <a:bodyPr rtlCol="0">
            <a:spAutoFit/>
          </a:bodyPr>
          <a:lstStyle/>
          <a:p>
            <a:r>
              <a:rPr lang="fr-FR" sz="1200"/>
              <a:t>th</a:t>
            </a:r>
          </a:p>
        </p:txBody>
      </p:sp>
      <p:pic>
        <p:nvPicPr>
          <p:cNvPr id="19" name="Image 18" descr="ni.png"/>
          <p:cNvPicPr>
            <a:picLocks noChangeAspect="1"/>
          </p:cNvPicPr>
          <p:nvPr/>
        </p:nvPicPr>
        <p:blipFill>
          <a:blip r:embed="rId6"/>
          <a:stretch>
            <a:fillRect/>
          </a:stretch>
        </p:blipFill>
        <p:spPr>
          <a:xfrm>
            <a:off x="6543685" y="5972185"/>
            <a:ext cx="242625" cy="196411"/>
          </a:xfrm>
          <a:prstGeom prst="rect">
            <a:avLst/>
          </a:prstGeom>
        </p:spPr>
      </p:pic>
    </p:spTree>
    <p:extLst>
      <p:ext uri="{BB962C8B-B14F-4D97-AF65-F5344CB8AC3E}">
        <p14:creationId xmlns:p14="http://schemas.microsoft.com/office/powerpoint/2010/main" val="4009158863"/>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Contents</a:t>
            </a:r>
          </a:p>
        </p:txBody>
      </p:sp>
      <p:sp>
        <p:nvSpPr>
          <p:cNvPr id="3" name="Espace réservé du contenu 2"/>
          <p:cNvSpPr>
            <a:spLocks noGrp="1"/>
          </p:cNvSpPr>
          <p:nvPr>
            <p:ph idx="1"/>
          </p:nvPr>
        </p:nvSpPr>
        <p:spPr/>
        <p:txBody>
          <a:bodyPr/>
          <a:lstStyle/>
          <a:p>
            <a:pPr marL="0" indent="0">
              <a:buNone/>
            </a:pPr>
            <a:r>
              <a:rPr lang="fr-FR"/>
              <a:t> Introduction</a:t>
            </a:r>
          </a:p>
          <a:p>
            <a:pPr marL="514350" indent="-514350">
              <a:buFont typeface="+mj-lt"/>
              <a:buAutoNum type="arabicPeriod"/>
            </a:pPr>
            <a:r>
              <a:rPr lang="fr-FR"/>
              <a:t>Arimaa presentation</a:t>
            </a:r>
          </a:p>
          <a:p>
            <a:pPr marL="514350" indent="-514350">
              <a:buFont typeface="+mj-lt"/>
              <a:buAutoNum type="arabicPeriod"/>
            </a:pPr>
            <a:r>
              <a:rPr lang="fr-FR"/>
              <a:t>MCTS algorithm</a:t>
            </a:r>
          </a:p>
          <a:p>
            <a:pPr marL="514350" indent="-514350">
              <a:buFont typeface="+mj-lt"/>
              <a:buAutoNum type="arabicPeriod"/>
            </a:pPr>
            <a:r>
              <a:rPr lang="en-US" b="1">
                <a:solidFill>
                  <a:srgbClr val="C00000"/>
                </a:solidFill>
              </a:rPr>
              <a:t>Parallelization methods</a:t>
            </a:r>
            <a:endParaRPr lang="fr-FR" b="1">
              <a:solidFill>
                <a:srgbClr val="C00000"/>
              </a:solidFill>
            </a:endParaRPr>
          </a:p>
          <a:p>
            <a:pPr marL="514350" indent="-514350">
              <a:buFont typeface="+mj-lt"/>
              <a:buAutoNum type="arabicPeriod"/>
            </a:pPr>
            <a:r>
              <a:rPr lang="en-US"/>
              <a:t>General architecture</a:t>
            </a:r>
          </a:p>
          <a:p>
            <a:pPr marL="514350" indent="-514350">
              <a:buFont typeface="+mj-lt"/>
              <a:buAutoNum type="arabicPeriod"/>
            </a:pPr>
            <a:r>
              <a:rPr lang="fr-FR"/>
              <a:t>Specifications</a:t>
            </a:r>
          </a:p>
          <a:p>
            <a:pPr marL="0" indent="0">
              <a:buNone/>
            </a:pPr>
            <a:r>
              <a:rPr lang="fr-FR">
                <a:solidFill>
                  <a:srgbClr val="000000"/>
                </a:solidFill>
                <a:latin typeface="Calibri"/>
              </a:rPr>
              <a:t>Conclusion</a:t>
            </a:r>
          </a:p>
        </p:txBody>
      </p:sp>
      <p:pic>
        <p:nvPicPr>
          <p:cNvPr id="4" name="Image 3" descr="Arimaa.jpg"/>
          <p:cNvPicPr>
            <a:picLocks noChangeAspect="1"/>
          </p:cNvPicPr>
          <p:nvPr/>
        </p:nvPicPr>
        <p:blipFill>
          <a:blip r:embed="rId3"/>
          <a:stretch>
            <a:fillRect/>
          </a:stretch>
        </p:blipFill>
        <p:spPr>
          <a:xfrm>
            <a:off x="7002179" y="2027493"/>
            <a:ext cx="3822724" cy="3307473"/>
          </a:xfrm>
          <a:prstGeom prst="rect">
            <a:avLst/>
          </a:prstGeom>
        </p:spPr>
      </p:pic>
    </p:spTree>
    <p:extLst>
      <p:ext uri="{BB962C8B-B14F-4D97-AF65-F5344CB8AC3E}">
        <p14:creationId xmlns:p14="http://schemas.microsoft.com/office/powerpoint/2010/main" val="3987003765"/>
      </p:ext>
    </p:extLst>
  </p:cSld>
  <p:clrMapOvr>
    <a:masterClrMapping/>
  </p:clrMapOvr>
  <p:transition spd="slow">
    <p:push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Parallelization methods</a:t>
            </a:r>
          </a:p>
        </p:txBody>
      </p:sp>
      <p:sp>
        <p:nvSpPr>
          <p:cNvPr id="3" name="Espace réservé du contenu 2"/>
          <p:cNvSpPr>
            <a:spLocks noGrp="1"/>
          </p:cNvSpPr>
          <p:nvPr>
            <p:ph idx="1"/>
          </p:nvPr>
        </p:nvSpPr>
        <p:spPr>
          <a:xfrm>
            <a:off x="884238" y="1646238"/>
            <a:ext cx="3926191" cy="501650"/>
          </a:xfrm>
        </p:spPr>
        <p:txBody>
          <a:bodyPr>
            <a:normAutofit fontScale="92500"/>
          </a:bodyPr>
          <a:lstStyle/>
          <a:p>
            <a:r>
              <a:rPr lang="fr-FR"/>
              <a:t>Three principal methods :</a:t>
            </a:r>
          </a:p>
        </p:txBody>
      </p:sp>
      <p:sp>
        <p:nvSpPr>
          <p:cNvPr id="4" name="ZoneTexte 3"/>
          <p:cNvSpPr txBox="1"/>
          <p:nvPr/>
        </p:nvSpPr>
        <p:spPr>
          <a:xfrm>
            <a:off x="7128444" y="2760467"/>
            <a:ext cx="4695825" cy="2185214"/>
          </a:xfrm>
          <a:prstGeom prst="rect">
            <a:avLst/>
          </a:prstGeom>
        </p:spPr>
        <p:txBody>
          <a:bodyPr rtlCol="0">
            <a:spAutoFit/>
          </a:bodyPr>
          <a:lstStyle/>
          <a:p>
            <a:r>
              <a:rPr lang="fr-FR" sz="2400">
                <a:solidFill>
                  <a:srgbClr val="375623"/>
                </a:solidFill>
              </a:rPr>
              <a:t>+ Very basic and simple</a:t>
            </a:r>
          </a:p>
          <a:p>
            <a:pPr marL="285750" indent="-285750">
              <a:buFont typeface="Arial" panose="020B0604020202020204" pitchFamily="34" charset="0"/>
              <a:buChar char="•"/>
            </a:pPr>
            <a:endParaRPr lang="fr-FR"/>
          </a:p>
          <a:p>
            <a:endParaRPr lang="fr-FR"/>
          </a:p>
          <a:p>
            <a:r>
              <a:rPr lang="fr-FR" sz="2400">
                <a:solidFill>
                  <a:srgbClr val="C00000"/>
                </a:solidFill>
              </a:rPr>
              <a:t>- Need synchronization</a:t>
            </a:r>
          </a:p>
          <a:p>
            <a:r>
              <a:rPr lang="fr-FR" sz="2400">
                <a:solidFill>
                  <a:srgbClr val="C00000"/>
                </a:solidFill>
                <a:latin typeface="Calibri"/>
              </a:rPr>
              <a:t>- Need to wait </a:t>
            </a:r>
            <a:r>
              <a:rPr lang="en-US" sz="2400">
                <a:solidFill>
                  <a:srgbClr val="C00000"/>
                </a:solidFill>
                <a:latin typeface="Calibri"/>
              </a:rPr>
              <a:t>for the last </a:t>
            </a:r>
            <a:r>
              <a:rPr lang="fr-FR" sz="2400">
                <a:solidFill>
                  <a:srgbClr val="C00000"/>
                </a:solidFill>
                <a:latin typeface="Calibri"/>
              </a:rPr>
              <a:t>thread  </a:t>
            </a:r>
            <a:r>
              <a:rPr lang="en-US" sz="2400">
                <a:solidFill>
                  <a:srgbClr val="C00000"/>
                </a:solidFill>
                <a:latin typeface="Calibri"/>
              </a:rPr>
              <a:t>to finish : lost of efficiency</a:t>
            </a:r>
            <a:endParaRPr lang="fr-FR" sz="2400">
              <a:solidFill>
                <a:srgbClr val="C00000"/>
              </a:solidFill>
              <a:latin typeface="Calibri"/>
            </a:endParaRPr>
          </a:p>
        </p:txBody>
      </p:sp>
      <p:sp>
        <p:nvSpPr>
          <p:cNvPr id="10" name="ZoneTexte 9"/>
          <p:cNvSpPr txBox="1"/>
          <p:nvPr/>
        </p:nvSpPr>
        <p:spPr>
          <a:xfrm>
            <a:off x="1049547" y="3738113"/>
            <a:ext cx="2743200" cy="1323439"/>
          </a:xfrm>
          <a:prstGeom prst="rect">
            <a:avLst/>
          </a:prstGeom>
        </p:spPr>
        <p:txBody>
          <a:bodyPr rtlCol="0">
            <a:spAutoFit/>
          </a:bodyPr>
          <a:lstStyle/>
          <a:p>
            <a:pPr algn="ctr"/>
            <a:r>
              <a:rPr lang="en-US" sz="2000">
                <a:solidFill>
                  <a:srgbClr val="0070C0"/>
                </a:solidFill>
              </a:rPr>
              <a:t>Global tree</a:t>
            </a:r>
            <a:r>
              <a:rPr lang="en-US" sz="2000"/>
              <a:t> with parrallel access of the same node for random games</a:t>
            </a:r>
            <a:endParaRPr lang="fr-FR"/>
          </a:p>
        </p:txBody>
      </p:sp>
      <p:sp>
        <p:nvSpPr>
          <p:cNvPr id="11" name="ZoneTexte 10"/>
          <p:cNvSpPr txBox="1"/>
          <p:nvPr/>
        </p:nvSpPr>
        <p:spPr>
          <a:xfrm>
            <a:off x="345056" y="2904226"/>
            <a:ext cx="3907090" cy="461665"/>
          </a:xfrm>
          <a:prstGeom prst="rect">
            <a:avLst/>
          </a:prstGeom>
        </p:spPr>
        <p:txBody>
          <a:bodyPr rtlCol="0">
            <a:spAutoFit/>
          </a:bodyPr>
          <a:lstStyle/>
          <a:p>
            <a:pPr algn="ctr"/>
            <a:r>
              <a:rPr lang="fr-FR" sz="2400"/>
              <a:t>1) Leaf Parallelization</a:t>
            </a:r>
            <a:endParaRPr lang="fr-FR"/>
          </a:p>
        </p:txBody>
      </p:sp>
      <p:pic>
        <p:nvPicPr>
          <p:cNvPr id="5" name="Image 4" descr="leaf2.png"/>
          <p:cNvPicPr>
            <a:picLocks noChangeAspect="1"/>
          </p:cNvPicPr>
          <p:nvPr/>
        </p:nvPicPr>
        <p:blipFill>
          <a:blip r:embed="rId3"/>
          <a:stretch>
            <a:fillRect/>
          </a:stretch>
        </p:blipFill>
        <p:spPr>
          <a:xfrm>
            <a:off x="4226540" y="2262474"/>
            <a:ext cx="2615520" cy="3492780"/>
          </a:xfrm>
          <a:prstGeom prst="rect">
            <a:avLst/>
          </a:prstGeom>
        </p:spPr>
      </p:pic>
      <p:pic>
        <p:nvPicPr>
          <p:cNvPr id="6" name="Image 5" descr="legendleaf.png"/>
          <p:cNvPicPr>
            <a:picLocks noChangeAspect="1"/>
          </p:cNvPicPr>
          <p:nvPr/>
        </p:nvPicPr>
        <p:blipFill>
          <a:blip r:embed="rId4"/>
          <a:stretch>
            <a:fillRect/>
          </a:stretch>
        </p:blipFill>
        <p:spPr>
          <a:xfrm>
            <a:off x="511503" y="5851525"/>
            <a:ext cx="7927647" cy="693738"/>
          </a:xfrm>
          <a:prstGeom prst="rect">
            <a:avLst/>
          </a:prstGeom>
        </p:spPr>
      </p:pic>
    </p:spTree>
    <p:extLst>
      <p:ext uri="{BB962C8B-B14F-4D97-AF65-F5344CB8AC3E}">
        <p14:creationId xmlns:p14="http://schemas.microsoft.com/office/powerpoint/2010/main" val="546858140"/>
      </p:ext>
    </p:extLst>
  </p:cSld>
  <p:clrMapOvr>
    <a:masterClrMapping/>
  </p:clrMapOvr>
  <p:transition spd="slow">
    <p:push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Parallelization methods</a:t>
            </a:r>
          </a:p>
        </p:txBody>
      </p:sp>
      <p:sp>
        <p:nvSpPr>
          <p:cNvPr id="3" name="Espace réservé du contenu 2"/>
          <p:cNvSpPr>
            <a:spLocks noGrp="1"/>
          </p:cNvSpPr>
          <p:nvPr>
            <p:ph idx="1"/>
          </p:nvPr>
        </p:nvSpPr>
        <p:spPr>
          <a:xfrm>
            <a:off x="884238" y="1646238"/>
            <a:ext cx="3926191" cy="501650"/>
          </a:xfrm>
        </p:spPr>
        <p:txBody>
          <a:bodyPr>
            <a:normAutofit fontScale="92500"/>
          </a:bodyPr>
          <a:lstStyle/>
          <a:p>
            <a:r>
              <a:rPr lang="fr-FR"/>
              <a:t>Three principal methods :</a:t>
            </a:r>
          </a:p>
        </p:txBody>
      </p:sp>
      <p:sp>
        <p:nvSpPr>
          <p:cNvPr id="6" name="ZoneTexte 5"/>
          <p:cNvSpPr txBox="1"/>
          <p:nvPr/>
        </p:nvSpPr>
        <p:spPr>
          <a:xfrm>
            <a:off x="511593" y="2610162"/>
            <a:ext cx="3907090" cy="830997"/>
          </a:xfrm>
          <a:prstGeom prst="rect">
            <a:avLst/>
          </a:prstGeom>
        </p:spPr>
        <p:txBody>
          <a:bodyPr rtlCol="0">
            <a:spAutoFit/>
          </a:bodyPr>
          <a:lstStyle/>
          <a:p>
            <a:pPr algn="ctr"/>
            <a:r>
              <a:rPr lang="fr-FR" sz="2400"/>
              <a:t>2) </a:t>
            </a:r>
            <a:r>
              <a:rPr lang="fr-FR" sz="2400" i="1"/>
              <a:t>Tree Parallelization</a:t>
            </a:r>
          </a:p>
          <a:p>
            <a:pPr algn="ctr"/>
            <a:r>
              <a:rPr lang="fr-FR" sz="2400" i="1"/>
              <a:t>(with local mutexes)</a:t>
            </a:r>
            <a:endParaRPr lang="fr-FR" i="1"/>
          </a:p>
        </p:txBody>
      </p:sp>
      <p:pic>
        <p:nvPicPr>
          <p:cNvPr id="8" name="Image 7" descr="legend.png"/>
          <p:cNvPicPr>
            <a:picLocks noChangeAspect="1"/>
          </p:cNvPicPr>
          <p:nvPr/>
        </p:nvPicPr>
        <p:blipFill>
          <a:blip r:embed="rId3"/>
          <a:stretch>
            <a:fillRect/>
          </a:stretch>
        </p:blipFill>
        <p:spPr>
          <a:xfrm>
            <a:off x="591438" y="5862185"/>
            <a:ext cx="11135438" cy="699387"/>
          </a:xfrm>
          <a:prstGeom prst="rect">
            <a:avLst/>
          </a:prstGeom>
        </p:spPr>
      </p:pic>
      <p:sp>
        <p:nvSpPr>
          <p:cNvPr id="4" name="ZoneTexte 3"/>
          <p:cNvSpPr txBox="1"/>
          <p:nvPr/>
        </p:nvSpPr>
        <p:spPr>
          <a:xfrm>
            <a:off x="7461863" y="2760467"/>
            <a:ext cx="4695825" cy="2492990"/>
          </a:xfrm>
          <a:prstGeom prst="rect">
            <a:avLst/>
          </a:prstGeom>
        </p:spPr>
        <p:txBody>
          <a:bodyPr rtlCol="0">
            <a:spAutoFit/>
          </a:bodyPr>
          <a:lstStyle/>
          <a:p>
            <a:r>
              <a:rPr lang="fr-FR" sz="2400">
                <a:solidFill>
                  <a:srgbClr val="375623"/>
                </a:solidFill>
              </a:rPr>
              <a:t>+ Efficient</a:t>
            </a:r>
          </a:p>
          <a:p>
            <a:r>
              <a:rPr lang="fr-FR" sz="2400">
                <a:solidFill>
                  <a:srgbClr val="375623"/>
                </a:solidFill>
              </a:rPr>
              <a:t>+ Does</a:t>
            </a:r>
            <a:r>
              <a:rPr lang="en-US" sz="2400">
                <a:solidFill>
                  <a:srgbClr val="375623"/>
                </a:solidFill>
              </a:rPr>
              <a:t>not wait for the end of all </a:t>
            </a:r>
            <a:r>
              <a:rPr lang="fr-FR" sz="2400">
                <a:solidFill>
                  <a:srgbClr val="375623"/>
                </a:solidFill>
              </a:rPr>
              <a:t>actors</a:t>
            </a:r>
          </a:p>
          <a:p>
            <a:pPr marL="285750" indent="-285750">
              <a:buFont typeface="Arial" panose="020B0604020202020204" pitchFamily="34" charset="0"/>
              <a:buChar char="•"/>
            </a:pPr>
            <a:endParaRPr lang="fr-FR"/>
          </a:p>
          <a:p>
            <a:endParaRPr lang="fr-FR"/>
          </a:p>
          <a:p>
            <a:r>
              <a:rPr lang="fr-FR" sz="2400">
                <a:solidFill>
                  <a:srgbClr val="C00000"/>
                </a:solidFill>
              </a:rPr>
              <a:t>- Needs to </a:t>
            </a:r>
            <a:r>
              <a:rPr lang="fr-FR" sz="2400">
                <a:solidFill>
                  <a:srgbClr val="C00000"/>
                </a:solidFill>
                <a:latin typeface="Calibri"/>
              </a:rPr>
              <a:t>implement a solution to prevent concurrent treatments</a:t>
            </a:r>
          </a:p>
        </p:txBody>
      </p:sp>
      <p:sp>
        <p:nvSpPr>
          <p:cNvPr id="10" name="ZoneTexte 9"/>
          <p:cNvSpPr txBox="1"/>
          <p:nvPr/>
        </p:nvSpPr>
        <p:spPr>
          <a:xfrm>
            <a:off x="1049547" y="3738113"/>
            <a:ext cx="2743200" cy="1015663"/>
          </a:xfrm>
          <a:prstGeom prst="rect">
            <a:avLst/>
          </a:prstGeom>
        </p:spPr>
        <p:txBody>
          <a:bodyPr rtlCol="0">
            <a:spAutoFit/>
          </a:bodyPr>
          <a:lstStyle/>
          <a:p>
            <a:pPr algn="ctr"/>
            <a:r>
              <a:rPr lang="en-US" sz="2000">
                <a:solidFill>
                  <a:srgbClr val="0070C0"/>
                </a:solidFill>
              </a:rPr>
              <a:t>Global tree</a:t>
            </a:r>
            <a:r>
              <a:rPr lang="en-US" sz="2000"/>
              <a:t> with random access by all of the actors</a:t>
            </a:r>
            <a:endParaRPr lang="fr-FR"/>
          </a:p>
        </p:txBody>
      </p:sp>
      <p:pic>
        <p:nvPicPr>
          <p:cNvPr id="9" name="Image 8" descr="tree2.png"/>
          <p:cNvPicPr>
            <a:picLocks noChangeAspect="1"/>
          </p:cNvPicPr>
          <p:nvPr/>
        </p:nvPicPr>
        <p:blipFill>
          <a:blip r:embed="rId4"/>
          <a:stretch>
            <a:fillRect/>
          </a:stretch>
        </p:blipFill>
        <p:spPr>
          <a:xfrm>
            <a:off x="4201994" y="2114124"/>
            <a:ext cx="2802588" cy="3231561"/>
          </a:xfrm>
          <a:prstGeom prst="rect">
            <a:avLst/>
          </a:prstGeom>
        </p:spPr>
      </p:pic>
    </p:spTree>
    <p:extLst>
      <p:ext uri="{BB962C8B-B14F-4D97-AF65-F5344CB8AC3E}">
        <p14:creationId xmlns:p14="http://schemas.microsoft.com/office/powerpoint/2010/main" val="20075335"/>
      </p:ext>
    </p:extLst>
  </p:cSld>
  <p:clrMapOvr>
    <a:masterClrMapping/>
  </p:clrMapOvr>
  <p:transition spd="slow">
    <p:push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Parallelization methods</a:t>
            </a:r>
          </a:p>
        </p:txBody>
      </p:sp>
      <p:sp>
        <p:nvSpPr>
          <p:cNvPr id="3" name="Espace réservé du contenu 2"/>
          <p:cNvSpPr>
            <a:spLocks noGrp="1"/>
          </p:cNvSpPr>
          <p:nvPr>
            <p:ph idx="1"/>
          </p:nvPr>
        </p:nvSpPr>
        <p:spPr>
          <a:xfrm>
            <a:off x="884238" y="1646238"/>
            <a:ext cx="3926191" cy="501650"/>
          </a:xfrm>
        </p:spPr>
        <p:txBody>
          <a:bodyPr>
            <a:normAutofit fontScale="92500"/>
          </a:bodyPr>
          <a:lstStyle/>
          <a:p>
            <a:r>
              <a:rPr lang="fr-FR"/>
              <a:t>Three principal methods :</a:t>
            </a:r>
          </a:p>
        </p:txBody>
      </p:sp>
      <p:sp>
        <p:nvSpPr>
          <p:cNvPr id="6" name="ZoneTexte 5"/>
          <p:cNvSpPr txBox="1"/>
          <p:nvPr/>
        </p:nvSpPr>
        <p:spPr>
          <a:xfrm>
            <a:off x="350439" y="2914564"/>
            <a:ext cx="3907090" cy="461665"/>
          </a:xfrm>
          <a:prstGeom prst="rect">
            <a:avLst/>
          </a:prstGeom>
        </p:spPr>
        <p:txBody>
          <a:bodyPr rtlCol="0">
            <a:spAutoFit/>
          </a:bodyPr>
          <a:lstStyle/>
          <a:p>
            <a:pPr algn="ctr"/>
            <a:r>
              <a:rPr lang="fr-FR" sz="2400"/>
              <a:t>3) Root Parallelization</a:t>
            </a:r>
            <a:endParaRPr lang="fr-FR"/>
          </a:p>
        </p:txBody>
      </p:sp>
      <p:sp>
        <p:nvSpPr>
          <p:cNvPr id="4" name="ZoneTexte 3"/>
          <p:cNvSpPr txBox="1"/>
          <p:nvPr/>
        </p:nvSpPr>
        <p:spPr>
          <a:xfrm>
            <a:off x="7518400" y="2770188"/>
            <a:ext cx="4695825" cy="2215991"/>
          </a:xfrm>
          <a:prstGeom prst="rect">
            <a:avLst/>
          </a:prstGeom>
        </p:spPr>
        <p:txBody>
          <a:bodyPr rtlCol="0">
            <a:spAutoFit/>
          </a:bodyPr>
          <a:lstStyle/>
          <a:p>
            <a:r>
              <a:rPr lang="fr-FR" sz="2400">
                <a:solidFill>
                  <a:srgbClr val="375623"/>
                </a:solidFill>
              </a:rPr>
              <a:t>+ More efficient</a:t>
            </a:r>
          </a:p>
          <a:p>
            <a:r>
              <a:rPr lang="fr-FR" sz="2400">
                <a:solidFill>
                  <a:srgbClr val="375623"/>
                </a:solidFill>
                <a:latin typeface="Calibri"/>
              </a:rPr>
              <a:t>+ Require the minimum communication</a:t>
            </a:r>
          </a:p>
          <a:p>
            <a:endParaRPr lang="fr-FR"/>
          </a:p>
          <a:p>
            <a:r>
              <a:rPr lang="fr-FR" sz="2400">
                <a:solidFill>
                  <a:srgbClr val="C00000"/>
                </a:solidFill>
              </a:rPr>
              <a:t>- No communication between actors</a:t>
            </a:r>
            <a:r>
              <a:rPr lang="en-US" sz="2400">
                <a:solidFill>
                  <a:srgbClr val="C00000"/>
                </a:solidFill>
                <a:latin typeface="Calibri"/>
              </a:rPr>
              <a:t>:</a:t>
            </a:r>
            <a:r>
              <a:rPr lang="fr-FR" sz="2400">
                <a:solidFill>
                  <a:srgbClr val="C00000"/>
                </a:solidFill>
                <a:latin typeface="Calibri"/>
              </a:rPr>
              <a:t> risks of redundancy</a:t>
            </a:r>
          </a:p>
        </p:txBody>
      </p:sp>
      <p:pic>
        <p:nvPicPr>
          <p:cNvPr id="5" name="Image 4" descr="root.png"/>
          <p:cNvPicPr>
            <a:picLocks noChangeAspect="1"/>
          </p:cNvPicPr>
          <p:nvPr/>
        </p:nvPicPr>
        <p:blipFill>
          <a:blip r:embed="rId3"/>
          <a:stretch>
            <a:fillRect/>
          </a:stretch>
        </p:blipFill>
        <p:spPr>
          <a:xfrm>
            <a:off x="4391903" y="2490300"/>
            <a:ext cx="2731433" cy="2706454"/>
          </a:xfrm>
          <a:prstGeom prst="rect">
            <a:avLst/>
          </a:prstGeom>
        </p:spPr>
      </p:pic>
      <p:sp>
        <p:nvSpPr>
          <p:cNvPr id="7" name="ZoneTexte 6"/>
          <p:cNvSpPr txBox="1"/>
          <p:nvPr/>
        </p:nvSpPr>
        <p:spPr>
          <a:xfrm>
            <a:off x="1062963" y="3748826"/>
            <a:ext cx="2743200" cy="1015663"/>
          </a:xfrm>
          <a:prstGeom prst="rect">
            <a:avLst/>
          </a:prstGeom>
        </p:spPr>
        <p:txBody>
          <a:bodyPr rtlCol="0">
            <a:spAutoFit/>
          </a:bodyPr>
          <a:lstStyle/>
          <a:p>
            <a:pPr algn="ctr"/>
            <a:r>
              <a:rPr lang="en-US" sz="2000"/>
              <a:t>Each actor has a copy of the tree and merge it at the end of the time</a:t>
            </a:r>
            <a:endParaRPr lang="fr-FR"/>
          </a:p>
        </p:txBody>
      </p:sp>
      <p:pic>
        <p:nvPicPr>
          <p:cNvPr id="9" name="Image 8" descr="legendleaf.png"/>
          <p:cNvPicPr>
            <a:picLocks noChangeAspect="1"/>
          </p:cNvPicPr>
          <p:nvPr/>
        </p:nvPicPr>
        <p:blipFill>
          <a:blip r:embed="rId4"/>
          <a:stretch>
            <a:fillRect/>
          </a:stretch>
        </p:blipFill>
        <p:spPr>
          <a:xfrm>
            <a:off x="503207" y="5837207"/>
            <a:ext cx="7927647" cy="693738"/>
          </a:xfrm>
          <a:prstGeom prst="rect">
            <a:avLst/>
          </a:prstGeom>
        </p:spPr>
      </p:pic>
    </p:spTree>
    <p:extLst>
      <p:ext uri="{BB962C8B-B14F-4D97-AF65-F5344CB8AC3E}">
        <p14:creationId xmlns:p14="http://schemas.microsoft.com/office/powerpoint/2010/main" val="3086493177"/>
      </p:ext>
    </p:extLst>
  </p:cSld>
  <p:clrMapOvr>
    <a:masterClrMapping/>
  </p:clrMapOvr>
  <p:transition spd="slow">
    <p:push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Parallelization methods</a:t>
            </a:r>
          </a:p>
        </p:txBody>
      </p:sp>
      <p:sp>
        <p:nvSpPr>
          <p:cNvPr id="5" name="ZoneTexte 4"/>
          <p:cNvSpPr txBox="1"/>
          <p:nvPr/>
        </p:nvSpPr>
        <p:spPr>
          <a:xfrm>
            <a:off x="2241568" y="1751312"/>
            <a:ext cx="3781748" cy="646331"/>
          </a:xfrm>
          <a:prstGeom prst="rect">
            <a:avLst/>
          </a:prstGeom>
        </p:spPr>
        <p:txBody>
          <a:bodyPr rtlCol="0">
            <a:spAutoFit/>
          </a:bodyPr>
          <a:lstStyle/>
          <a:p>
            <a:pPr algn="ctr"/>
            <a:r>
              <a:rPr lang="fr-FR" sz="3600" b="1">
                <a:latin typeface="Calibri" charset="0"/>
              </a:rPr>
              <a:t>Chosen solution :</a:t>
            </a:r>
            <a:endParaRPr lang="fr-FR" sz="3600" b="1"/>
          </a:p>
        </p:txBody>
      </p:sp>
      <p:sp>
        <p:nvSpPr>
          <p:cNvPr id="7" name="ZoneTexte 6"/>
          <p:cNvSpPr txBox="1"/>
          <p:nvPr/>
        </p:nvSpPr>
        <p:spPr>
          <a:xfrm>
            <a:off x="6371662" y="1711708"/>
            <a:ext cx="2939909" cy="707886"/>
          </a:xfrm>
          <a:prstGeom prst="rect">
            <a:avLst/>
          </a:prstGeom>
        </p:spPr>
        <p:txBody>
          <a:bodyPr rtlCol="0">
            <a:spAutoFit/>
          </a:bodyPr>
          <a:lstStyle/>
          <a:p>
            <a:pPr algn="ctr"/>
            <a:r>
              <a:rPr lang="fr-FR" sz="4000" u="sng"/>
              <a:t>Root-Root</a:t>
            </a:r>
          </a:p>
        </p:txBody>
      </p:sp>
      <p:pic>
        <p:nvPicPr>
          <p:cNvPr id="10" name="Image 9" descr="conclupara.png"/>
          <p:cNvPicPr>
            <a:picLocks noChangeAspect="1"/>
          </p:cNvPicPr>
          <p:nvPr/>
        </p:nvPicPr>
        <p:blipFill>
          <a:blip r:embed="rId3"/>
          <a:stretch>
            <a:fillRect/>
          </a:stretch>
        </p:blipFill>
        <p:spPr>
          <a:xfrm>
            <a:off x="1135826" y="2784905"/>
            <a:ext cx="5016409" cy="3836653"/>
          </a:xfrm>
          <a:prstGeom prst="rect">
            <a:avLst/>
          </a:prstGeom>
        </p:spPr>
      </p:pic>
      <p:sp>
        <p:nvSpPr>
          <p:cNvPr id="11" name="ZoneTexte 10"/>
          <p:cNvSpPr txBox="1"/>
          <p:nvPr/>
        </p:nvSpPr>
        <p:spPr>
          <a:xfrm>
            <a:off x="7389451" y="3235708"/>
            <a:ext cx="2743200" cy="2246769"/>
          </a:xfrm>
          <a:prstGeom prst="rect">
            <a:avLst/>
          </a:prstGeom>
        </p:spPr>
        <p:txBody>
          <a:bodyPr rtlCol="0">
            <a:spAutoFit/>
          </a:bodyPr>
          <a:lstStyle/>
          <a:p>
            <a:pPr marL="285750" indent="-285750">
              <a:buFont typeface="Arial" panose="020B0604020202020204" pitchFamily="34" charset="0"/>
              <a:buChar char="•"/>
            </a:pPr>
            <a:r>
              <a:rPr lang="fr-FR" sz="2800"/>
              <a:t>Efficient</a:t>
            </a:r>
          </a:p>
          <a:p>
            <a:pPr marL="285750" indent="-285750">
              <a:buFont typeface="Arial" panose="020B0604020202020204" pitchFamily="34" charset="0"/>
              <a:buChar char="•"/>
            </a:pPr>
            <a:endParaRPr lang="fr-FR" sz="2800"/>
          </a:p>
          <a:p>
            <a:pPr marL="285750" indent="-285750">
              <a:buFont typeface="Arial" panose="020B0604020202020204" pitchFamily="34" charset="0"/>
              <a:buChar char="•"/>
            </a:pPr>
            <a:r>
              <a:rPr lang="fr-FR" sz="2800"/>
              <a:t>Simple</a:t>
            </a:r>
          </a:p>
          <a:p>
            <a:pPr marL="285750" indent="-285750">
              <a:buFont typeface="Arial" panose="020B0604020202020204" pitchFamily="34" charset="0"/>
              <a:buChar char="•"/>
            </a:pPr>
            <a:endParaRPr lang="fr-FR" sz="2800"/>
          </a:p>
          <a:p>
            <a:pPr marL="285750" indent="-285750">
              <a:buFont typeface="Arial" panose="020B0604020202020204" pitchFamily="34" charset="0"/>
              <a:buChar char="•"/>
            </a:pPr>
            <a:r>
              <a:rPr lang="fr-FR" sz="2800">
                <a:solidFill>
                  <a:srgbClr val="000000"/>
                </a:solidFill>
                <a:latin typeface="Calibri"/>
              </a:rPr>
              <a:t>Homogeneous</a:t>
            </a:r>
          </a:p>
        </p:txBody>
      </p:sp>
    </p:spTree>
    <p:extLst>
      <p:ext uri="{BB962C8B-B14F-4D97-AF65-F5344CB8AC3E}">
        <p14:creationId xmlns:p14="http://schemas.microsoft.com/office/powerpoint/2010/main" val="1197184921"/>
      </p:ext>
    </p:extLst>
  </p:cSld>
  <p:clrMapOvr>
    <a:masterClrMapping/>
  </p:clrMapOvr>
  <p:transition spd="slow">
    <p:push dir="r"/>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Contents</a:t>
            </a:r>
          </a:p>
        </p:txBody>
      </p:sp>
      <p:sp>
        <p:nvSpPr>
          <p:cNvPr id="3" name="Espace réservé du contenu 2"/>
          <p:cNvSpPr>
            <a:spLocks noGrp="1"/>
          </p:cNvSpPr>
          <p:nvPr>
            <p:ph idx="1"/>
          </p:nvPr>
        </p:nvSpPr>
        <p:spPr/>
        <p:txBody>
          <a:bodyPr/>
          <a:lstStyle/>
          <a:p>
            <a:pPr marL="0" indent="0">
              <a:buNone/>
            </a:pPr>
            <a:r>
              <a:rPr lang="fr-FR"/>
              <a:t> Introduction</a:t>
            </a:r>
          </a:p>
          <a:p>
            <a:pPr marL="514350" indent="-514350">
              <a:buFont typeface="+mj-lt"/>
              <a:buAutoNum type="arabicPeriod"/>
            </a:pPr>
            <a:r>
              <a:rPr lang="fr-FR"/>
              <a:t>Arimaa presentation</a:t>
            </a:r>
          </a:p>
          <a:p>
            <a:pPr marL="514350" indent="-514350">
              <a:buFont typeface="+mj-lt"/>
              <a:buAutoNum type="arabicPeriod"/>
            </a:pPr>
            <a:r>
              <a:rPr lang="fr-FR"/>
              <a:t>MCTS algorithm</a:t>
            </a:r>
          </a:p>
          <a:p>
            <a:pPr marL="514350" indent="-514350">
              <a:buFont typeface="+mj-lt"/>
              <a:buAutoNum type="arabicPeriod"/>
            </a:pPr>
            <a:r>
              <a:rPr lang="en-US"/>
              <a:t>Parallelization methods</a:t>
            </a:r>
            <a:endParaRPr lang="fr-FR"/>
          </a:p>
          <a:p>
            <a:pPr marL="514350" indent="-514350">
              <a:buFont typeface="+mj-lt"/>
              <a:buAutoNum type="arabicPeriod"/>
            </a:pPr>
            <a:r>
              <a:rPr lang="en-US" b="1">
                <a:solidFill>
                  <a:srgbClr val="C00000"/>
                </a:solidFill>
              </a:rPr>
              <a:t>General architecture</a:t>
            </a:r>
          </a:p>
          <a:p>
            <a:pPr marL="514350" indent="-514350">
              <a:buFont typeface="+mj-lt"/>
              <a:buAutoNum type="arabicPeriod"/>
            </a:pPr>
            <a:r>
              <a:rPr lang="fr-FR"/>
              <a:t>Specifications</a:t>
            </a:r>
          </a:p>
          <a:p>
            <a:pPr marL="0" indent="0">
              <a:buNone/>
            </a:pPr>
            <a:r>
              <a:rPr lang="fr-FR">
                <a:solidFill>
                  <a:srgbClr val="000000"/>
                </a:solidFill>
                <a:latin typeface="Calibri"/>
              </a:rPr>
              <a:t>Conclusion</a:t>
            </a:r>
          </a:p>
        </p:txBody>
      </p:sp>
      <p:pic>
        <p:nvPicPr>
          <p:cNvPr id="4" name="Image 3" descr="Arimaa.jpg"/>
          <p:cNvPicPr>
            <a:picLocks noChangeAspect="1"/>
          </p:cNvPicPr>
          <p:nvPr/>
        </p:nvPicPr>
        <p:blipFill>
          <a:blip r:embed="rId3"/>
          <a:stretch>
            <a:fillRect/>
          </a:stretch>
        </p:blipFill>
        <p:spPr>
          <a:xfrm>
            <a:off x="7002179" y="2027493"/>
            <a:ext cx="3822724" cy="3307473"/>
          </a:xfrm>
          <a:prstGeom prst="rect">
            <a:avLst/>
          </a:prstGeom>
        </p:spPr>
      </p:pic>
    </p:spTree>
    <p:extLst>
      <p:ext uri="{BB962C8B-B14F-4D97-AF65-F5344CB8AC3E}">
        <p14:creationId xmlns:p14="http://schemas.microsoft.com/office/powerpoint/2010/main" val="3722768631"/>
      </p:ext>
    </p:extLst>
  </p:cSld>
  <p:clrMapOvr>
    <a:masterClrMapping/>
  </p:clrMapOvr>
  <p:transition spd="slow">
    <p:push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a:t>Goal of the project :</a:t>
            </a:r>
          </a:p>
          <a:p>
            <a:pPr lvl="1"/>
            <a:r>
              <a:rPr lang="en-US"/>
              <a:t>Generate an AI for an unsolved 2 players board game</a:t>
            </a:r>
            <a:endParaRPr lang="fr-FR">
              <a:solidFill>
                <a:srgbClr val="000000"/>
              </a:solidFill>
              <a:latin typeface="Calibri"/>
            </a:endParaRPr>
          </a:p>
        </p:txBody>
      </p:sp>
      <p:sp>
        <p:nvSpPr>
          <p:cNvPr id="4" name="Titre 1"/>
          <p:cNvSpPr txBox="1">
            <a:spLocks/>
          </p:cNvSpPr>
          <p:nvPr/>
        </p:nvSpPr>
        <p:spPr>
          <a:xfrm>
            <a:off x="833886" y="35943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t>Project Presentation</a:t>
            </a:r>
          </a:p>
        </p:txBody>
      </p:sp>
      <p:pic>
        <p:nvPicPr>
          <p:cNvPr id="5" name="Image 4" descr="arimaa3.JPG"/>
          <p:cNvPicPr>
            <a:picLocks noChangeAspect="1"/>
          </p:cNvPicPr>
          <p:nvPr/>
        </p:nvPicPr>
        <p:blipFill>
          <a:blip r:embed="rId3"/>
          <a:stretch>
            <a:fillRect/>
          </a:stretch>
        </p:blipFill>
        <p:spPr>
          <a:xfrm>
            <a:off x="5450435" y="3458570"/>
            <a:ext cx="4525527" cy="1682531"/>
          </a:xfrm>
          <a:prstGeom prst="rect">
            <a:avLst/>
          </a:prstGeom>
        </p:spPr>
      </p:pic>
      <p:sp>
        <p:nvSpPr>
          <p:cNvPr id="6" name="ZoneTexte 5"/>
          <p:cNvSpPr txBox="1"/>
          <p:nvPr/>
        </p:nvSpPr>
        <p:spPr>
          <a:xfrm>
            <a:off x="6031945" y="5202631"/>
            <a:ext cx="2743200" cy="800219"/>
          </a:xfrm>
          <a:prstGeom prst="rect">
            <a:avLst/>
          </a:prstGeom>
        </p:spPr>
        <p:txBody>
          <a:bodyPr rtlCol="0">
            <a:spAutoFit/>
          </a:bodyPr>
          <a:lstStyle/>
          <a:p>
            <a:pPr algn="ctr"/>
            <a:r>
              <a:rPr lang="fr-FR" sz="2800" b="1"/>
              <a:t>Arimaa</a:t>
            </a:r>
          </a:p>
          <a:p>
            <a:pPr algn="ctr"/>
            <a:endParaRPr lang="fr-FR"/>
          </a:p>
        </p:txBody>
      </p:sp>
      <p:pic>
        <p:nvPicPr>
          <p:cNvPr id="7" name="Image 6" descr="Decouvrir _IA_Approches.jpg"/>
          <p:cNvPicPr>
            <a:picLocks noChangeAspect="1"/>
          </p:cNvPicPr>
          <p:nvPr/>
        </p:nvPicPr>
        <p:blipFill>
          <a:blip r:embed="rId4"/>
          <a:stretch>
            <a:fillRect/>
          </a:stretch>
        </p:blipFill>
        <p:spPr>
          <a:xfrm>
            <a:off x="1537562" y="3468424"/>
            <a:ext cx="2743200" cy="1641385"/>
          </a:xfrm>
          <a:prstGeom prst="rect">
            <a:avLst/>
          </a:prstGeom>
        </p:spPr>
      </p:pic>
    </p:spTree>
    <p:extLst>
      <p:ext uri="{BB962C8B-B14F-4D97-AF65-F5344CB8AC3E}">
        <p14:creationId xmlns:p14="http://schemas.microsoft.com/office/powerpoint/2010/main" val="328751216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General Architecture</a:t>
            </a:r>
          </a:p>
        </p:txBody>
      </p:sp>
      <p:sp>
        <p:nvSpPr>
          <p:cNvPr id="3" name="Espace réservé du contenu 2"/>
          <p:cNvSpPr>
            <a:spLocks noGrp="1"/>
          </p:cNvSpPr>
          <p:nvPr>
            <p:ph idx="1"/>
          </p:nvPr>
        </p:nvSpPr>
        <p:spPr>
          <a:xfrm>
            <a:off x="936625" y="1585913"/>
            <a:ext cx="4645178" cy="439737"/>
          </a:xfrm>
        </p:spPr>
        <p:txBody>
          <a:bodyPr>
            <a:normAutofit fontScale="85000" lnSpcReduction="10000"/>
          </a:bodyPr>
          <a:lstStyle/>
          <a:p>
            <a:pPr marL="0" indent="0">
              <a:buNone/>
            </a:pPr>
            <a:r>
              <a:rPr lang="en-US"/>
              <a:t>General view of the architecture :</a:t>
            </a:r>
            <a:endParaRPr lang="fr-FR"/>
          </a:p>
        </p:txBody>
      </p:sp>
      <p:sp>
        <p:nvSpPr>
          <p:cNvPr id="5" name="ZoneTexte 4"/>
          <p:cNvSpPr txBox="1"/>
          <p:nvPr/>
        </p:nvSpPr>
        <p:spPr>
          <a:xfrm>
            <a:off x="8586779" y="2405751"/>
            <a:ext cx="3580968" cy="2431435"/>
          </a:xfrm>
          <a:prstGeom prst="rect">
            <a:avLst/>
          </a:prstGeom>
        </p:spPr>
        <p:txBody>
          <a:bodyPr rtlCol="0">
            <a:spAutoFit/>
          </a:bodyPr>
          <a:lstStyle/>
          <a:p>
            <a:r>
              <a:rPr lang="fr-FR" sz="2400"/>
              <a:t>4 modules:</a:t>
            </a:r>
          </a:p>
          <a:p>
            <a:pPr marL="285750" indent="-285750">
              <a:buFont typeface="Arial" panose="020B0604020202020204" pitchFamily="34" charset="0"/>
              <a:buChar char="•"/>
            </a:pPr>
            <a:r>
              <a:rPr lang="fr-FR" sz="2000"/>
              <a:t>User Interface</a:t>
            </a:r>
          </a:p>
          <a:p>
            <a:pPr marL="285750" indent="-285750">
              <a:buFont typeface="Arial" panose="020B0604020202020204" pitchFamily="34" charset="0"/>
              <a:buChar char="•"/>
            </a:pPr>
            <a:r>
              <a:rPr lang="fr-FR" sz="2000"/>
              <a:t>Model</a:t>
            </a:r>
          </a:p>
          <a:p>
            <a:pPr marL="285750" indent="-285750">
              <a:buFont typeface="Arial" panose="020B0604020202020204" pitchFamily="34" charset="0"/>
              <a:buChar char="•"/>
            </a:pPr>
            <a:r>
              <a:rPr lang="en-US" sz="2000"/>
              <a:t>Converter</a:t>
            </a:r>
            <a:endParaRPr lang="fr-FR" sz="2000"/>
          </a:p>
          <a:p>
            <a:pPr marL="285750" indent="-285750">
              <a:buFont typeface="Arial" panose="020B0604020202020204" pitchFamily="34" charset="0"/>
              <a:buChar char="•"/>
            </a:pPr>
            <a:r>
              <a:rPr lang="en-US" sz="2000"/>
              <a:t>MCTS algorithm</a:t>
            </a:r>
            <a:endParaRPr lang="fr-FR" sz="2000"/>
          </a:p>
          <a:p>
            <a:endParaRPr lang="fr-FR" sz="2400"/>
          </a:p>
          <a:p>
            <a:r>
              <a:rPr lang="en-US" sz="2000">
                <a:solidFill>
                  <a:srgbClr val="000000"/>
                </a:solidFill>
                <a:latin typeface="Calibri"/>
              </a:rPr>
              <a:t>And </a:t>
            </a:r>
            <a:r>
              <a:rPr lang="fr-FR" sz="2000">
                <a:solidFill>
                  <a:srgbClr val="000000"/>
                </a:solidFill>
                <a:latin typeface="Calibri"/>
              </a:rPr>
              <a:t>possibly other AI</a:t>
            </a:r>
          </a:p>
        </p:txBody>
      </p:sp>
      <p:pic>
        <p:nvPicPr>
          <p:cNvPr id="4" name="Image 3" descr="new.png"/>
          <p:cNvPicPr>
            <a:picLocks noChangeAspect="1"/>
          </p:cNvPicPr>
          <p:nvPr/>
        </p:nvPicPr>
        <p:blipFill>
          <a:blip r:embed="rId3"/>
          <a:srcRect t="-94" b="71394"/>
          <a:stretch>
            <a:fillRect/>
          </a:stretch>
        </p:blipFill>
        <p:spPr>
          <a:xfrm>
            <a:off x="489223" y="2114112"/>
            <a:ext cx="7738261" cy="3133825"/>
          </a:xfrm>
          <a:prstGeom prst="rect">
            <a:avLst/>
          </a:prstGeom>
        </p:spPr>
      </p:pic>
    </p:spTree>
    <p:extLst>
      <p:ext uri="{BB962C8B-B14F-4D97-AF65-F5344CB8AC3E}">
        <p14:creationId xmlns:p14="http://schemas.microsoft.com/office/powerpoint/2010/main" val="631476059"/>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General Architecture</a:t>
            </a:r>
          </a:p>
        </p:txBody>
      </p:sp>
      <p:sp>
        <p:nvSpPr>
          <p:cNvPr id="3" name="Espace réservé du contenu 2"/>
          <p:cNvSpPr>
            <a:spLocks noGrp="1"/>
          </p:cNvSpPr>
          <p:nvPr>
            <p:ph idx="1"/>
          </p:nvPr>
        </p:nvSpPr>
        <p:spPr>
          <a:xfrm>
            <a:off x="936625" y="1585913"/>
            <a:ext cx="3526975" cy="439737"/>
          </a:xfrm>
        </p:spPr>
        <p:txBody>
          <a:bodyPr>
            <a:normAutofit fontScale="92500" lnSpcReduction="10000"/>
          </a:bodyPr>
          <a:lstStyle/>
          <a:p>
            <a:pPr marL="0" indent="0">
              <a:buNone/>
            </a:pPr>
            <a:r>
              <a:rPr lang="en-US"/>
              <a:t>MCTS algorithm module</a:t>
            </a:r>
            <a:endParaRPr lang="fr-FR"/>
          </a:p>
        </p:txBody>
      </p:sp>
      <p:sp>
        <p:nvSpPr>
          <p:cNvPr id="5" name="ZoneTexte 4"/>
          <p:cNvSpPr txBox="1"/>
          <p:nvPr/>
        </p:nvSpPr>
        <p:spPr>
          <a:xfrm>
            <a:off x="8466403" y="2453518"/>
            <a:ext cx="3670104" cy="2616101"/>
          </a:xfrm>
          <a:prstGeom prst="rect">
            <a:avLst/>
          </a:prstGeom>
        </p:spPr>
        <p:txBody>
          <a:bodyPr rtlCol="0">
            <a:spAutoFit/>
          </a:bodyPr>
          <a:lstStyle/>
          <a:p>
            <a:r>
              <a:rPr lang="fr-FR" sz="2400"/>
              <a:t>MCTS algorithm:</a:t>
            </a:r>
          </a:p>
          <a:p>
            <a:pPr marL="342900" indent="-342900">
              <a:buFont typeface="Arial" panose="020B0604020202020204" pitchFamily="34" charset="0"/>
              <a:buChar char="•"/>
            </a:pPr>
            <a:r>
              <a:rPr lang="en-US" sz="2000"/>
              <a:t>Parallelization</a:t>
            </a:r>
            <a:r>
              <a:rPr lang="fr-FR" sz="2000"/>
              <a:t>: </a:t>
            </a:r>
          </a:p>
          <a:p>
            <a:r>
              <a:rPr lang="fr-FR" sz="2000"/>
              <a:t>      </a:t>
            </a:r>
            <a:r>
              <a:rPr lang="en-US" sz="2000"/>
              <a:t>Dispatching of data in</a:t>
            </a:r>
          </a:p>
          <a:p>
            <a:r>
              <a:rPr lang="fr-FR" sz="2000"/>
              <a:t>      </a:t>
            </a:r>
            <a:r>
              <a:rPr lang="en-US" sz="2000"/>
              <a:t>different threads</a:t>
            </a:r>
            <a:endParaRPr lang="fr-FR" sz="2000"/>
          </a:p>
          <a:p>
            <a:pPr marL="342900" indent="-342900">
              <a:buFont typeface="Arial" panose="020B0604020202020204" pitchFamily="34" charset="0"/>
              <a:buChar char="•"/>
            </a:pPr>
            <a:r>
              <a:rPr lang="fr-FR" sz="2000"/>
              <a:t>Calculus of moves</a:t>
            </a:r>
          </a:p>
          <a:p>
            <a:pPr marL="342900" indent="-342900">
              <a:buFont typeface="Arial" panose="020B0604020202020204" pitchFamily="34" charset="0"/>
              <a:buChar char="•"/>
            </a:pPr>
            <a:r>
              <a:rPr lang="en-US" sz="2000"/>
              <a:t>Set of rules</a:t>
            </a:r>
            <a:endParaRPr lang="fr-FR" sz="2000"/>
          </a:p>
          <a:p>
            <a:pPr marL="342900" indent="-342900">
              <a:buFont typeface="Arial" panose="020B0604020202020204" pitchFamily="34" charset="0"/>
              <a:buChar char="•"/>
            </a:pPr>
            <a:r>
              <a:rPr lang="en-US" sz="2000"/>
              <a:t>Merging the results</a:t>
            </a:r>
            <a:endParaRPr lang="fr-FR" sz="2000"/>
          </a:p>
          <a:p>
            <a:pPr marL="342900" indent="-342900">
              <a:buFont typeface="Arial" panose="020B0604020202020204" pitchFamily="34" charset="0"/>
              <a:buChar char="•"/>
            </a:pPr>
            <a:r>
              <a:rPr lang="en-US" sz="2000">
                <a:solidFill>
                  <a:srgbClr val="000000"/>
                </a:solidFill>
                <a:latin typeface="Calibri"/>
              </a:rPr>
              <a:t>The controler sends the move</a:t>
            </a:r>
            <a:endParaRPr lang="fr-FR" sz="2000">
              <a:solidFill>
                <a:srgbClr val="000000"/>
              </a:solidFill>
              <a:latin typeface="Calibri"/>
            </a:endParaRPr>
          </a:p>
        </p:txBody>
      </p:sp>
      <p:pic>
        <p:nvPicPr>
          <p:cNvPr id="4" name="Image 3" descr="Aifins.png"/>
          <p:cNvPicPr>
            <a:picLocks noChangeAspect="1"/>
          </p:cNvPicPr>
          <p:nvPr/>
        </p:nvPicPr>
        <p:blipFill>
          <a:blip r:embed="rId3"/>
          <a:stretch>
            <a:fillRect/>
          </a:stretch>
        </p:blipFill>
        <p:spPr>
          <a:xfrm>
            <a:off x="144090" y="1973789"/>
            <a:ext cx="8159820" cy="4013200"/>
          </a:xfrm>
          <a:prstGeom prst="rect">
            <a:avLst/>
          </a:prstGeom>
        </p:spPr>
      </p:pic>
    </p:spTree>
    <p:extLst>
      <p:ext uri="{BB962C8B-B14F-4D97-AF65-F5344CB8AC3E}">
        <p14:creationId xmlns:p14="http://schemas.microsoft.com/office/powerpoint/2010/main" val="1702038480"/>
      </p:ext>
    </p:extLst>
  </p:cSld>
  <p:clrMapOvr>
    <a:masterClrMapping/>
  </p:clrMapOvr>
  <p:transition spd="slow">
    <p:push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Contents</a:t>
            </a:r>
          </a:p>
        </p:txBody>
      </p:sp>
      <p:sp>
        <p:nvSpPr>
          <p:cNvPr id="3" name="Espace réservé du contenu 2"/>
          <p:cNvSpPr>
            <a:spLocks noGrp="1"/>
          </p:cNvSpPr>
          <p:nvPr>
            <p:ph idx="1"/>
          </p:nvPr>
        </p:nvSpPr>
        <p:spPr/>
        <p:txBody>
          <a:bodyPr/>
          <a:lstStyle/>
          <a:p>
            <a:pPr marL="0" indent="0">
              <a:buNone/>
            </a:pPr>
            <a:r>
              <a:rPr lang="fr-FR"/>
              <a:t> Introduction</a:t>
            </a:r>
          </a:p>
          <a:p>
            <a:pPr marL="514350" indent="-514350">
              <a:buFont typeface="+mj-lt"/>
              <a:buAutoNum type="arabicPeriod"/>
            </a:pPr>
            <a:r>
              <a:rPr lang="fr-FR"/>
              <a:t>Arimaa presentation</a:t>
            </a:r>
          </a:p>
          <a:p>
            <a:pPr marL="514350" indent="-514350">
              <a:buFont typeface="+mj-lt"/>
              <a:buAutoNum type="arabicPeriod"/>
            </a:pPr>
            <a:r>
              <a:rPr lang="fr-FR"/>
              <a:t>MCTS algorithm</a:t>
            </a:r>
          </a:p>
          <a:p>
            <a:pPr marL="514350" indent="-514350">
              <a:buFont typeface="+mj-lt"/>
              <a:buAutoNum type="arabicPeriod"/>
            </a:pPr>
            <a:r>
              <a:rPr lang="en-US"/>
              <a:t>Parallelization methods</a:t>
            </a:r>
            <a:endParaRPr lang="fr-FR"/>
          </a:p>
          <a:p>
            <a:pPr marL="514350" indent="-514350">
              <a:buFont typeface="+mj-lt"/>
              <a:buAutoNum type="arabicPeriod"/>
            </a:pPr>
            <a:r>
              <a:rPr lang="en-US"/>
              <a:t>General architecture</a:t>
            </a:r>
          </a:p>
          <a:p>
            <a:pPr marL="514350" indent="-514350">
              <a:buFont typeface="+mj-lt"/>
              <a:buAutoNum type="arabicPeriod"/>
            </a:pPr>
            <a:r>
              <a:rPr lang="fr-FR" b="1">
                <a:solidFill>
                  <a:srgbClr val="C00000"/>
                </a:solidFill>
              </a:rPr>
              <a:t>Specifications</a:t>
            </a:r>
          </a:p>
          <a:p>
            <a:pPr marL="0" indent="0">
              <a:buNone/>
            </a:pPr>
            <a:r>
              <a:rPr lang="fr-FR">
                <a:solidFill>
                  <a:srgbClr val="000000"/>
                </a:solidFill>
                <a:latin typeface="Calibri"/>
              </a:rPr>
              <a:t>Conclusion</a:t>
            </a:r>
          </a:p>
        </p:txBody>
      </p:sp>
      <p:pic>
        <p:nvPicPr>
          <p:cNvPr id="4" name="Image 3" descr="Arimaa.jpg"/>
          <p:cNvPicPr>
            <a:picLocks noChangeAspect="1"/>
          </p:cNvPicPr>
          <p:nvPr/>
        </p:nvPicPr>
        <p:blipFill>
          <a:blip r:embed="rId3"/>
          <a:stretch>
            <a:fillRect/>
          </a:stretch>
        </p:blipFill>
        <p:spPr>
          <a:xfrm>
            <a:off x="7002179" y="2027493"/>
            <a:ext cx="3822724" cy="3307473"/>
          </a:xfrm>
          <a:prstGeom prst="rect">
            <a:avLst/>
          </a:prstGeom>
        </p:spPr>
      </p:pic>
    </p:spTree>
    <p:extLst>
      <p:ext uri="{BB962C8B-B14F-4D97-AF65-F5344CB8AC3E}">
        <p14:creationId xmlns:p14="http://schemas.microsoft.com/office/powerpoint/2010/main" val="202316638"/>
      </p:ext>
    </p:extLst>
  </p:cSld>
  <p:clrMapOvr>
    <a:masterClrMapping/>
  </p:clrMapOvr>
  <p:transition spd="slow">
    <p:push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latin typeface="Calibri Light" charset="0"/>
              </a:rPr>
              <a:t>Hardware infrastructure</a:t>
            </a:r>
          </a:p>
        </p:txBody>
      </p:sp>
      <p:sp>
        <p:nvSpPr>
          <p:cNvPr id="3" name="Espace réservé du contenu 2"/>
          <p:cNvSpPr>
            <a:spLocks noGrp="1"/>
          </p:cNvSpPr>
          <p:nvPr>
            <p:ph idx="1"/>
          </p:nvPr>
        </p:nvSpPr>
        <p:spPr>
          <a:xfrm>
            <a:off x="4538663" y="1825625"/>
            <a:ext cx="2932313" cy="4351338"/>
          </a:xfrm>
        </p:spPr>
        <p:txBody>
          <a:bodyPr/>
          <a:lstStyle/>
          <a:p>
            <a:r>
              <a:rPr lang="en-US"/>
              <a:t>Linux or Windows</a:t>
            </a:r>
          </a:p>
          <a:p>
            <a:endParaRPr lang="en-US"/>
          </a:p>
          <a:p>
            <a:r>
              <a:rPr lang="en-US"/>
              <a:t>Cluster or single Machine</a:t>
            </a:r>
          </a:p>
          <a:p>
            <a:endParaRPr lang="en-US"/>
          </a:p>
          <a:p>
            <a:r>
              <a:rPr lang="en-US"/>
              <a:t>CPU and GPU parallelization</a:t>
            </a:r>
            <a:endParaRPr lang="fr-FR"/>
          </a:p>
        </p:txBody>
      </p:sp>
      <p:pic>
        <p:nvPicPr>
          <p:cNvPr id="4" name="Image 3" descr="reseau-informatique-local-lan_wz_push_right_col_mobile.jpg"/>
          <p:cNvPicPr>
            <a:picLocks noChangeAspect="1"/>
          </p:cNvPicPr>
          <p:nvPr/>
        </p:nvPicPr>
        <p:blipFill>
          <a:blip r:embed="rId3"/>
          <a:stretch>
            <a:fillRect/>
          </a:stretch>
        </p:blipFill>
        <p:spPr>
          <a:xfrm>
            <a:off x="1284452" y="3383154"/>
            <a:ext cx="1706356" cy="1282946"/>
          </a:xfrm>
          <a:prstGeom prst="rect">
            <a:avLst/>
          </a:prstGeom>
        </p:spPr>
      </p:pic>
      <p:pic>
        <p:nvPicPr>
          <p:cNvPr id="5" name="Image 4"/>
          <p:cNvPicPr>
            <a:picLocks noChangeAspect="1"/>
          </p:cNvPicPr>
          <p:nvPr/>
        </p:nvPicPr>
        <p:blipFill>
          <a:blip r:embed="rId4"/>
          <a:stretch>
            <a:fillRect/>
          </a:stretch>
        </p:blipFill>
        <p:spPr>
          <a:xfrm>
            <a:off x="8389656" y="2955166"/>
            <a:ext cx="1619284" cy="1516867"/>
          </a:xfrm>
          <a:prstGeom prst="rect">
            <a:avLst/>
          </a:prstGeom>
        </p:spPr>
      </p:pic>
      <p:pic>
        <p:nvPicPr>
          <p:cNvPr id="6" name="Image 5"/>
          <p:cNvPicPr>
            <a:picLocks noChangeAspect="1"/>
          </p:cNvPicPr>
          <p:nvPr/>
        </p:nvPicPr>
        <p:blipFill>
          <a:blip r:embed="rId5"/>
          <a:stretch>
            <a:fillRect/>
          </a:stretch>
        </p:blipFill>
        <p:spPr>
          <a:xfrm>
            <a:off x="1253870" y="1416447"/>
            <a:ext cx="1479927" cy="1480204"/>
          </a:xfrm>
          <a:prstGeom prst="rect">
            <a:avLst/>
          </a:prstGeom>
        </p:spPr>
      </p:pic>
      <p:pic>
        <p:nvPicPr>
          <p:cNvPr id="7" name="Image 6"/>
          <p:cNvPicPr>
            <a:picLocks noChangeAspect="1"/>
          </p:cNvPicPr>
          <p:nvPr/>
        </p:nvPicPr>
        <p:blipFill>
          <a:blip r:embed="rId6"/>
          <a:stretch>
            <a:fillRect/>
          </a:stretch>
        </p:blipFill>
        <p:spPr>
          <a:xfrm>
            <a:off x="8389656" y="1324735"/>
            <a:ext cx="1322026" cy="1320621"/>
          </a:xfrm>
          <a:prstGeom prst="rect">
            <a:avLst/>
          </a:prstGeom>
        </p:spPr>
      </p:pic>
      <p:pic>
        <p:nvPicPr>
          <p:cNvPr id="8" name="Image 7"/>
          <p:cNvPicPr>
            <a:picLocks noChangeAspect="1"/>
          </p:cNvPicPr>
          <p:nvPr/>
        </p:nvPicPr>
        <p:blipFill>
          <a:blip r:embed="rId7"/>
          <a:stretch>
            <a:fillRect/>
          </a:stretch>
        </p:blipFill>
        <p:spPr>
          <a:xfrm>
            <a:off x="1427167" y="4921873"/>
            <a:ext cx="1307750" cy="1306273"/>
          </a:xfrm>
          <a:prstGeom prst="rect">
            <a:avLst/>
          </a:prstGeom>
        </p:spPr>
      </p:pic>
      <p:pic>
        <p:nvPicPr>
          <p:cNvPr id="9" name="Image 8"/>
          <p:cNvPicPr>
            <a:picLocks noChangeAspect="1"/>
          </p:cNvPicPr>
          <p:nvPr/>
        </p:nvPicPr>
        <p:blipFill>
          <a:blip r:embed="rId8"/>
          <a:stretch>
            <a:fillRect/>
          </a:stretch>
        </p:blipFill>
        <p:spPr>
          <a:xfrm>
            <a:off x="8634413" y="4860730"/>
            <a:ext cx="1804122" cy="1446408"/>
          </a:xfrm>
          <a:prstGeom prst="rect">
            <a:avLst/>
          </a:prstGeom>
        </p:spPr>
      </p:pic>
    </p:spTree>
    <p:extLst>
      <p:ext uri="{BB962C8B-B14F-4D97-AF65-F5344CB8AC3E}">
        <p14:creationId xmlns:p14="http://schemas.microsoft.com/office/powerpoint/2010/main" val="2636232261"/>
      </p:ext>
    </p:extLst>
  </p:cSld>
  <p:clrMapOvr>
    <a:masterClrMapping/>
  </p:clrMapOvr>
  <p:transition spd="slow">
    <p:push dir="d"/>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Actor model</a:t>
            </a:r>
          </a:p>
        </p:txBody>
      </p:sp>
      <p:sp>
        <p:nvSpPr>
          <p:cNvPr id="3" name="Espace réservé du contenu 2"/>
          <p:cNvSpPr>
            <a:spLocks noGrp="1"/>
          </p:cNvSpPr>
          <p:nvPr>
            <p:ph idx="1"/>
          </p:nvPr>
        </p:nvSpPr>
        <p:spPr>
          <a:xfrm>
            <a:off x="828675" y="1825625"/>
            <a:ext cx="8128611" cy="4351338"/>
          </a:xfrm>
        </p:spPr>
        <p:txBody>
          <a:bodyPr/>
          <a:lstStyle/>
          <a:p>
            <a:r>
              <a:rPr lang="fr-FR"/>
              <a:t>Actor's possibilities :</a:t>
            </a:r>
          </a:p>
          <a:p>
            <a:endParaRPr lang="fr-FR"/>
          </a:p>
          <a:p>
            <a:pPr lvl="1"/>
            <a:r>
              <a:rPr lang="fr-FR">
                <a:latin typeface="Calibri" charset="0"/>
              </a:rPr>
              <a:t>sends </a:t>
            </a:r>
            <a:r>
              <a:rPr lang="en-US">
                <a:latin typeface="Calibri" charset="0"/>
              </a:rPr>
              <a:t>messages to other actors</a:t>
            </a:r>
          </a:p>
          <a:p>
            <a:pPr lvl="1"/>
            <a:endParaRPr lang="en-US"/>
          </a:p>
          <a:p>
            <a:pPr lvl="1"/>
            <a:r>
              <a:rPr lang="fr-FR">
                <a:latin typeface="Calibri" charset="0"/>
              </a:rPr>
              <a:t>creates </a:t>
            </a:r>
            <a:r>
              <a:rPr lang="en-US">
                <a:latin typeface="Calibri" charset="0"/>
              </a:rPr>
              <a:t>new actors</a:t>
            </a:r>
          </a:p>
          <a:p>
            <a:pPr lvl="1"/>
            <a:endParaRPr lang="en-US">
              <a:latin typeface="Calibri" charset="0"/>
            </a:endParaRPr>
          </a:p>
          <a:p>
            <a:pPr lvl="1"/>
            <a:r>
              <a:rPr lang="fr-FR">
                <a:latin typeface="Calibri" charset="0"/>
              </a:rPr>
              <a:t>adapts </a:t>
            </a:r>
            <a:r>
              <a:rPr lang="en-US">
                <a:latin typeface="Calibri" charset="0"/>
              </a:rPr>
              <a:t>their behavior</a:t>
            </a:r>
          </a:p>
          <a:p>
            <a:pPr lvl="1"/>
            <a:endParaRPr lang="fr-FR">
              <a:latin typeface="Calibri" charset="0"/>
            </a:endParaRPr>
          </a:p>
          <a:p>
            <a:r>
              <a:rPr lang="fr-FR"/>
              <a:t>Chosen framework : C++ Actor Framework (CAF)</a:t>
            </a:r>
          </a:p>
        </p:txBody>
      </p:sp>
    </p:spTree>
    <p:extLst>
      <p:ext uri="{BB962C8B-B14F-4D97-AF65-F5344CB8AC3E}">
        <p14:creationId xmlns:p14="http://schemas.microsoft.com/office/powerpoint/2010/main" val="3604945957"/>
      </p:ext>
    </p:extLst>
  </p:cSld>
  <p:clrMapOvr>
    <a:masterClrMapping/>
  </p:clrMapOvr>
  <p:transition spd="slow">
    <p:push dir="r"/>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latin typeface="Calibri Light" charset="0"/>
              </a:rPr>
              <a:t>Another way to parallelize</a:t>
            </a:r>
            <a:endParaRPr lang="fr-FR"/>
          </a:p>
        </p:txBody>
      </p:sp>
      <p:sp>
        <p:nvSpPr>
          <p:cNvPr id="3" name="Espace réservé du contenu 2"/>
          <p:cNvSpPr>
            <a:spLocks noGrp="1"/>
          </p:cNvSpPr>
          <p:nvPr>
            <p:ph idx="1"/>
          </p:nvPr>
        </p:nvSpPr>
        <p:spPr/>
        <p:txBody>
          <a:bodyPr/>
          <a:lstStyle/>
          <a:p>
            <a:endParaRPr lang="fr-FR"/>
          </a:p>
          <a:p>
            <a:r>
              <a:rPr lang="en-US"/>
              <a:t>Message Passing Interface (MPI)</a:t>
            </a:r>
          </a:p>
          <a:p>
            <a:endParaRPr lang="fr-FR"/>
          </a:p>
          <a:p>
            <a:r>
              <a:rPr lang="en-US"/>
              <a:t>OpenMP</a:t>
            </a:r>
          </a:p>
          <a:p>
            <a:endParaRPr lang="fr-FR"/>
          </a:p>
          <a:p>
            <a:r>
              <a:rPr lang="en-US"/>
              <a:t>OpenACC</a:t>
            </a:r>
            <a:endParaRPr lang="fr-FR"/>
          </a:p>
        </p:txBody>
      </p:sp>
    </p:spTree>
    <p:extLst>
      <p:ext uri="{BB962C8B-B14F-4D97-AF65-F5344CB8AC3E}">
        <p14:creationId xmlns:p14="http://schemas.microsoft.com/office/powerpoint/2010/main" val="2176998706"/>
      </p:ext>
    </p:extLst>
  </p:cSld>
  <p:clrMapOvr>
    <a:masterClrMapping/>
  </p:clrMapOvr>
  <p:transition spd="slow">
    <p:push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Technical solutions</a:t>
            </a:r>
          </a:p>
        </p:txBody>
      </p:sp>
      <p:sp>
        <p:nvSpPr>
          <p:cNvPr id="3" name="Espace réservé du contenu 2"/>
          <p:cNvSpPr>
            <a:spLocks noGrp="1"/>
          </p:cNvSpPr>
          <p:nvPr>
            <p:ph sz="half" idx="1"/>
          </p:nvPr>
        </p:nvSpPr>
        <p:spPr/>
        <p:txBody>
          <a:bodyPr/>
          <a:lstStyle/>
          <a:p>
            <a:r>
              <a:rPr lang="fr-FR"/>
              <a:t>Actor model :</a:t>
            </a:r>
          </a:p>
          <a:p>
            <a:endParaRPr lang="fr-FR"/>
          </a:p>
          <a:p>
            <a:pPr lvl="1"/>
            <a:r>
              <a:rPr lang="fr-FR"/>
              <a:t>Abstract concept</a:t>
            </a:r>
          </a:p>
          <a:p>
            <a:pPr lvl="1"/>
            <a:endParaRPr lang="fr-FR"/>
          </a:p>
          <a:p>
            <a:pPr lvl="1"/>
            <a:r>
              <a:rPr lang="fr-FR"/>
              <a:t>clusters, computers, CPU and GPU are seen as actors</a:t>
            </a:r>
          </a:p>
        </p:txBody>
      </p:sp>
      <p:sp>
        <p:nvSpPr>
          <p:cNvPr id="4" name="Espace réservé du contenu 3"/>
          <p:cNvSpPr>
            <a:spLocks noGrp="1"/>
          </p:cNvSpPr>
          <p:nvPr>
            <p:ph sz="half" idx="2"/>
          </p:nvPr>
        </p:nvSpPr>
        <p:spPr/>
        <p:txBody>
          <a:bodyPr/>
          <a:lstStyle/>
          <a:p>
            <a:r>
              <a:rPr lang="fr-FR"/>
              <a:t>Dedicated programming :</a:t>
            </a:r>
          </a:p>
          <a:p>
            <a:endParaRPr lang="fr-FR"/>
          </a:p>
          <a:p>
            <a:pPr lvl="1"/>
            <a:r>
              <a:rPr lang="fr-FR"/>
              <a:t>Cluster -&gt; MPI (Message Passing Interface)</a:t>
            </a:r>
          </a:p>
          <a:p>
            <a:pPr lvl="1"/>
            <a:endParaRPr lang="fr-FR"/>
          </a:p>
          <a:p>
            <a:pPr lvl="1"/>
            <a:r>
              <a:rPr lang="fr-FR"/>
              <a:t>CPU -&gt; OpenMP</a:t>
            </a:r>
          </a:p>
          <a:p>
            <a:pPr lvl="1"/>
            <a:endParaRPr lang="fr-FR"/>
          </a:p>
          <a:p>
            <a:pPr lvl="1"/>
            <a:r>
              <a:rPr lang="fr-FR"/>
              <a:t>GPU -&gt; OpenACC</a:t>
            </a:r>
          </a:p>
        </p:txBody>
      </p:sp>
    </p:spTree>
    <p:extLst>
      <p:ext uri="{BB962C8B-B14F-4D97-AF65-F5344CB8AC3E}">
        <p14:creationId xmlns:p14="http://schemas.microsoft.com/office/powerpoint/2010/main" val="2358935539"/>
      </p:ext>
    </p:extLst>
  </p:cSld>
  <p:clrMapOvr>
    <a:masterClrMapping/>
  </p:clrMapOvr>
  <p:transition spd="slow">
    <p:push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 Actor Framework</a:t>
            </a:r>
          </a:p>
        </p:txBody>
      </p:sp>
      <p:sp>
        <p:nvSpPr>
          <p:cNvPr id="3" name="Espace réservé du contenu 2"/>
          <p:cNvSpPr>
            <a:spLocks noGrp="1"/>
          </p:cNvSpPr>
          <p:nvPr>
            <p:ph idx="1"/>
          </p:nvPr>
        </p:nvSpPr>
        <p:spPr>
          <a:xfrm>
            <a:off x="838200" y="1825625"/>
            <a:ext cx="6898082" cy="4351338"/>
          </a:xfrm>
        </p:spPr>
        <p:txBody>
          <a:bodyPr/>
          <a:lstStyle/>
          <a:p>
            <a:endParaRPr lang="fr-FR"/>
          </a:p>
          <a:p>
            <a:r>
              <a:rPr lang="fr-FR"/>
              <a:t>Efficient implementation of Actor model</a:t>
            </a:r>
          </a:p>
          <a:p>
            <a:endParaRPr lang="fr-FR"/>
          </a:p>
          <a:p>
            <a:r>
              <a:rPr lang="fr-FR"/>
              <a:t>Manage clusters, CPU and GPU parallelization</a:t>
            </a:r>
          </a:p>
          <a:p>
            <a:endParaRPr lang="fr-FR"/>
          </a:p>
          <a:p>
            <a:r>
              <a:rPr lang="fr-FR"/>
              <a:t>May not work correctly on Windows</a:t>
            </a:r>
          </a:p>
        </p:txBody>
      </p:sp>
      <p:pic>
        <p:nvPicPr>
          <p:cNvPr id="5" name="Image 4"/>
          <p:cNvPicPr>
            <a:picLocks noChangeAspect="1"/>
          </p:cNvPicPr>
          <p:nvPr/>
        </p:nvPicPr>
        <p:blipFill>
          <a:blip r:embed="rId3"/>
          <a:stretch>
            <a:fillRect/>
          </a:stretch>
        </p:blipFill>
        <p:spPr>
          <a:xfrm>
            <a:off x="9212013" y="869578"/>
            <a:ext cx="1905000" cy="1905000"/>
          </a:xfrm>
          <a:prstGeom prst="rect">
            <a:avLst/>
          </a:prstGeom>
        </p:spPr>
      </p:pic>
    </p:spTree>
    <p:extLst>
      <p:ext uri="{BB962C8B-B14F-4D97-AF65-F5344CB8AC3E}">
        <p14:creationId xmlns:p14="http://schemas.microsoft.com/office/powerpoint/2010/main" val="183354421"/>
      </p:ext>
    </p:extLst>
  </p:cSld>
  <p:clrMapOvr>
    <a:masterClrMapping/>
  </p:clrMapOvr>
  <p:transition spd="slow">
    <p:push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MPI</a:t>
            </a:r>
          </a:p>
        </p:txBody>
      </p:sp>
      <p:sp>
        <p:nvSpPr>
          <p:cNvPr id="3" name="Espace réservé du contenu 2"/>
          <p:cNvSpPr>
            <a:spLocks noGrp="1"/>
          </p:cNvSpPr>
          <p:nvPr>
            <p:ph idx="1"/>
          </p:nvPr>
        </p:nvSpPr>
        <p:spPr>
          <a:xfrm>
            <a:off x="1582738" y="1825625"/>
            <a:ext cx="5898596" cy="4351338"/>
          </a:xfrm>
        </p:spPr>
        <p:txBody>
          <a:bodyPr/>
          <a:lstStyle/>
          <a:p>
            <a:endParaRPr lang="en-US"/>
          </a:p>
          <a:p>
            <a:r>
              <a:rPr lang="en-US"/>
              <a:t>Low-level solution</a:t>
            </a:r>
          </a:p>
          <a:p>
            <a:endParaRPr lang="en-US"/>
          </a:p>
          <a:p>
            <a:r>
              <a:rPr lang="en-US"/>
              <a:t>Allows synchronous or asynchronous communication</a:t>
            </a:r>
          </a:p>
          <a:p>
            <a:endParaRPr lang="en-US"/>
          </a:p>
          <a:p>
            <a:r>
              <a:rPr lang="en-US"/>
              <a:t>Uses messages to communicate between the process</a:t>
            </a:r>
            <a:endParaRPr lang="fr-FR"/>
          </a:p>
        </p:txBody>
      </p:sp>
      <p:pic>
        <p:nvPicPr>
          <p:cNvPr id="4" name="Image 3"/>
          <p:cNvPicPr>
            <a:picLocks noChangeAspect="1"/>
          </p:cNvPicPr>
          <p:nvPr/>
        </p:nvPicPr>
        <p:blipFill>
          <a:blip r:embed="rId3"/>
          <a:stretch>
            <a:fillRect/>
          </a:stretch>
        </p:blipFill>
        <p:spPr>
          <a:xfrm>
            <a:off x="7581069" y="1534974"/>
            <a:ext cx="4120501" cy="3085747"/>
          </a:xfrm>
          <a:prstGeom prst="rect">
            <a:avLst/>
          </a:prstGeom>
        </p:spPr>
      </p:pic>
    </p:spTree>
    <p:extLst>
      <p:ext uri="{BB962C8B-B14F-4D97-AF65-F5344CB8AC3E}">
        <p14:creationId xmlns:p14="http://schemas.microsoft.com/office/powerpoint/2010/main" val="1429009928"/>
      </p:ext>
    </p:extLst>
  </p:cSld>
  <p:clrMapOvr>
    <a:masterClrMapping/>
  </p:clrMapOvr>
  <p:transition spd="slow">
    <p:push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71500" indent="-571500">
              <a:buFont typeface="Arial" panose="020B0604020202020204" pitchFamily="34" charset="0"/>
              <a:buChar char="•"/>
            </a:pPr>
            <a:r>
              <a:rPr lang="fr-FR">
                <a:latin typeface="Calibri Light" charset="0"/>
              </a:rPr>
              <a:t>OpenMP / OpenACC </a:t>
            </a:r>
            <a:r>
              <a:rPr lang="fr-FR"/>
              <a:t/>
            </a:r>
            <a:br>
              <a:rPr lang="fr-FR"/>
            </a:br>
            <a:endParaRPr lang="fr-FR"/>
          </a:p>
        </p:txBody>
      </p:sp>
      <p:sp>
        <p:nvSpPr>
          <p:cNvPr id="3" name="Espace réservé du contenu 2"/>
          <p:cNvSpPr>
            <a:spLocks noGrp="1"/>
          </p:cNvSpPr>
          <p:nvPr>
            <p:ph sz="half" idx="1"/>
          </p:nvPr>
        </p:nvSpPr>
        <p:spPr/>
        <p:txBody>
          <a:bodyPr/>
          <a:lstStyle/>
          <a:p>
            <a:endParaRPr lang="fr-FR">
              <a:latin typeface="Calibri" charset="0"/>
            </a:endParaRPr>
          </a:p>
          <a:p>
            <a:r>
              <a:rPr lang="fr-FR">
                <a:latin typeface="Calibri" charset="0"/>
              </a:rPr>
              <a:t>Pre-compilation instructions</a:t>
            </a:r>
          </a:p>
          <a:p>
            <a:endParaRPr lang="fr-FR">
              <a:latin typeface="Calibri" charset="0"/>
            </a:endParaRPr>
          </a:p>
          <a:p>
            <a:r>
              <a:rPr lang="en-US">
                <a:latin typeface="Calibri" charset="0"/>
              </a:rPr>
              <a:t>Simple and quick to implement</a:t>
            </a:r>
          </a:p>
          <a:p>
            <a:endParaRPr lang="fr-FR">
              <a:latin typeface="Calibri" charset="0"/>
            </a:endParaRPr>
          </a:p>
          <a:p>
            <a:r>
              <a:rPr lang="fr-FR"/>
              <a:t>Just a </a:t>
            </a:r>
            <a:r>
              <a:rPr lang="en-US"/>
              <a:t>little less </a:t>
            </a:r>
            <a:r>
              <a:rPr lang="fr-FR"/>
              <a:t>efficient than other possibilities like CUDA</a:t>
            </a:r>
          </a:p>
        </p:txBody>
      </p:sp>
      <p:sp>
        <p:nvSpPr>
          <p:cNvPr id="4" name="Espace réservé du contenu 3"/>
          <p:cNvSpPr>
            <a:spLocks noGrp="1"/>
          </p:cNvSpPr>
          <p:nvPr>
            <p:ph sz="half" idx="2"/>
          </p:nvPr>
        </p:nvSpPr>
        <p:spPr/>
        <p:txBody>
          <a:bodyPr>
            <a:normAutofit lnSpcReduction="10000"/>
          </a:bodyPr>
          <a:lstStyle/>
          <a:p>
            <a:r>
              <a:rPr lang="en-US">
                <a:solidFill>
                  <a:srgbClr val="757070"/>
                </a:solidFill>
                <a:latin typeface="Calibri" charset="0"/>
              </a:rPr>
              <a:t>#pragma</a:t>
            </a:r>
            <a:r>
              <a:rPr lang="en-US">
                <a:latin typeface="Calibri" charset="0"/>
              </a:rPr>
              <a:t> omp parallel </a:t>
            </a:r>
            <a:r>
              <a:rPr lang="en-US">
                <a:solidFill>
                  <a:srgbClr val="2E75B5"/>
                </a:solidFill>
                <a:latin typeface="Calibri" charset="0"/>
              </a:rPr>
              <a:t>for</a:t>
            </a:r>
            <a:r>
              <a:rPr lang="en-US">
                <a:latin typeface="Calibri" charset="0"/>
              </a:rPr>
              <a:t/>
            </a:r>
            <a:br>
              <a:rPr lang="en-US">
                <a:latin typeface="Calibri" charset="0"/>
              </a:rPr>
            </a:br>
            <a:r>
              <a:rPr lang="en-US">
                <a:solidFill>
                  <a:srgbClr val="2E75B5"/>
                </a:solidFill>
                <a:latin typeface="Calibri" charset="0"/>
              </a:rPr>
              <a:t>for</a:t>
            </a:r>
            <a:r>
              <a:rPr lang="en-US">
                <a:latin typeface="Calibri" charset="0"/>
              </a:rPr>
              <a:t>(</a:t>
            </a:r>
            <a:r>
              <a:rPr lang="en-US">
                <a:solidFill>
                  <a:srgbClr val="2E75B5"/>
                </a:solidFill>
                <a:latin typeface="Calibri" charset="0"/>
              </a:rPr>
              <a:t>int </a:t>
            </a:r>
            <a:r>
              <a:rPr lang="en-US">
                <a:latin typeface="Calibri" charset="0"/>
              </a:rPr>
              <a:t>i = 0; i &lt; 1 000 000; i++){</a:t>
            </a:r>
            <a:br>
              <a:rPr lang="en-US">
                <a:latin typeface="Calibri" charset="0"/>
              </a:rPr>
            </a:br>
            <a:r>
              <a:rPr lang="en-US">
                <a:latin typeface="Calibri" charset="0"/>
              </a:rPr>
              <a:t>    ...</a:t>
            </a:r>
            <a:br>
              <a:rPr lang="en-US">
                <a:latin typeface="Calibri" charset="0"/>
              </a:rPr>
            </a:br>
            <a:r>
              <a:rPr lang="en-US">
                <a:latin typeface="Calibri" charset="0"/>
              </a:rPr>
              <a:t>}</a:t>
            </a:r>
          </a:p>
          <a:p>
            <a:r>
              <a:rPr lang="en-US">
                <a:solidFill>
                  <a:srgbClr val="757070"/>
                </a:solidFill>
                <a:latin typeface="Calibri" charset="0"/>
              </a:rPr>
              <a:t>#pragma</a:t>
            </a:r>
            <a:r>
              <a:rPr lang="en-US">
                <a:latin typeface="Calibri" charset="0"/>
              </a:rPr>
              <a:t> acc data copy(A), create(Anew) </a:t>
            </a:r>
            <a:br>
              <a:rPr lang="en-US">
                <a:latin typeface="Calibri" charset="0"/>
              </a:rPr>
            </a:br>
            <a:r>
              <a:rPr lang="en-US">
                <a:latin typeface="Calibri" charset="0"/>
              </a:rPr>
              <a:t>... </a:t>
            </a:r>
            <a:br>
              <a:rPr lang="en-US">
                <a:latin typeface="Calibri" charset="0"/>
              </a:rPr>
            </a:br>
            <a:r>
              <a:rPr lang="en-US">
                <a:solidFill>
                  <a:srgbClr val="757070"/>
                </a:solidFill>
                <a:latin typeface="Calibri" charset="0"/>
              </a:rPr>
              <a:t>#pragma</a:t>
            </a:r>
            <a:r>
              <a:rPr lang="en-US">
                <a:latin typeface="Calibri" charset="0"/>
              </a:rPr>
              <a:t> acc kernels </a:t>
            </a:r>
            <a:br>
              <a:rPr lang="en-US">
                <a:latin typeface="Calibri" charset="0"/>
              </a:rPr>
            </a:br>
            <a:r>
              <a:rPr lang="en-US">
                <a:solidFill>
                  <a:srgbClr val="2E75B5"/>
                </a:solidFill>
                <a:latin typeface="Calibri" charset="0"/>
              </a:rPr>
              <a:t>for</a:t>
            </a:r>
            <a:r>
              <a:rPr lang="en-US">
                <a:latin typeface="Calibri" charset="0"/>
              </a:rPr>
              <a:t>(</a:t>
            </a:r>
            <a:r>
              <a:rPr lang="en-US">
                <a:solidFill>
                  <a:srgbClr val="2E75B5"/>
                </a:solidFill>
                <a:latin typeface="Calibri" charset="0"/>
              </a:rPr>
              <a:t>int </a:t>
            </a:r>
            <a:r>
              <a:rPr lang="en-US">
                <a:latin typeface="Calibri" charset="0"/>
              </a:rPr>
              <a:t>i = 0; i &lt; 1 000 000; i++){ </a:t>
            </a:r>
            <a:br>
              <a:rPr lang="en-US">
                <a:latin typeface="Calibri" charset="0"/>
              </a:rPr>
            </a:br>
            <a:r>
              <a:rPr lang="en-US">
                <a:latin typeface="Calibri" charset="0"/>
              </a:rPr>
              <a:t>    ... </a:t>
            </a:r>
            <a:br>
              <a:rPr lang="en-US">
                <a:latin typeface="Calibri" charset="0"/>
              </a:rPr>
            </a:br>
            <a:r>
              <a:rPr lang="en-US">
                <a:latin typeface="Calibri" charset="0"/>
              </a:rPr>
              <a:t>} </a:t>
            </a:r>
            <a:endParaRPr lang="fr-FR">
              <a:latin typeface="Calibri" charset="0"/>
            </a:endParaRPr>
          </a:p>
        </p:txBody>
      </p:sp>
    </p:spTree>
    <p:extLst>
      <p:ext uri="{BB962C8B-B14F-4D97-AF65-F5344CB8AC3E}">
        <p14:creationId xmlns:p14="http://schemas.microsoft.com/office/powerpoint/2010/main" val="472477575"/>
      </p:ext>
    </p:extLst>
  </p:cSld>
  <p:clrMapOvr>
    <a:masterClrMapping/>
  </p:clrMapOvr>
  <p:transition spd="slow">
    <p:push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ZoneTexte 9"/>
          <p:cNvSpPr txBox="1"/>
          <p:nvPr/>
        </p:nvSpPr>
        <p:spPr>
          <a:xfrm>
            <a:off x="2506663" y="2141538"/>
            <a:ext cx="2936875" cy="95410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a:latin typeface="Calibri" charset="0"/>
              </a:rPr>
              <a:t>Average number of moves</a:t>
            </a:r>
            <a:endParaRPr lang="fr-FR" sz="2800">
              <a:solidFill>
                <a:srgbClr val="000000"/>
              </a:solidFill>
              <a:latin typeface="Calibri" charset="0"/>
            </a:endParaRPr>
          </a:p>
        </p:txBody>
      </p:sp>
      <p:sp>
        <p:nvSpPr>
          <p:cNvPr id="4" name="Titre 1"/>
          <p:cNvSpPr txBox="1">
            <a:spLocks/>
          </p:cNvSpPr>
          <p:nvPr/>
        </p:nvSpPr>
        <p:spPr>
          <a:xfrm>
            <a:off x="699293" y="1216878"/>
            <a:ext cx="10515600" cy="10217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t>Which algorithm to use ?</a:t>
            </a:r>
          </a:p>
        </p:txBody>
      </p:sp>
      <p:sp>
        <p:nvSpPr>
          <p:cNvPr id="7" name="ZoneTexte 6"/>
          <p:cNvSpPr txBox="1"/>
          <p:nvPr/>
        </p:nvSpPr>
        <p:spPr>
          <a:xfrm>
            <a:off x="531977" y="3062392"/>
            <a:ext cx="1981200" cy="138499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a:latin typeface="Calibri" charset="0"/>
              </a:rPr>
              <a:t>Chess </a:t>
            </a:r>
          </a:p>
          <a:p>
            <a:pPr algn="ctr"/>
            <a:r>
              <a:rPr lang="en-US" sz="2800">
                <a:latin typeface="Calibri" charset="0"/>
              </a:rPr>
              <a:t>Game of Go </a:t>
            </a:r>
          </a:p>
          <a:p>
            <a:pPr algn="ctr"/>
            <a:r>
              <a:rPr lang="en-US" sz="2800">
                <a:latin typeface="Calibri" charset="0"/>
              </a:rPr>
              <a:t>Arimaa</a:t>
            </a:r>
            <a:endParaRPr lang="fr-FR" sz="2800">
              <a:solidFill>
                <a:srgbClr val="000000"/>
              </a:solidFill>
              <a:latin typeface="Calibri" charset="0"/>
            </a:endParaRPr>
          </a:p>
        </p:txBody>
      </p:sp>
      <p:sp>
        <p:nvSpPr>
          <p:cNvPr id="8" name="ZoneTexte 7"/>
          <p:cNvSpPr txBox="1"/>
          <p:nvPr/>
        </p:nvSpPr>
        <p:spPr>
          <a:xfrm>
            <a:off x="2509737" y="3072431"/>
            <a:ext cx="2952750" cy="13938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a:latin typeface="Calibri" charset="0"/>
              </a:rPr>
              <a:t>35</a:t>
            </a:r>
          </a:p>
          <a:p>
            <a:pPr algn="ctr"/>
            <a:r>
              <a:rPr lang="en-US" sz="2800">
                <a:latin typeface="Calibri" charset="0"/>
              </a:rPr>
              <a:t>250</a:t>
            </a:r>
          </a:p>
          <a:p>
            <a:pPr algn="ctr"/>
            <a:r>
              <a:rPr lang="en-US" sz="2800">
                <a:latin typeface="Calibri" charset="0"/>
              </a:rPr>
              <a:t>20 000</a:t>
            </a:r>
            <a:endParaRPr lang="fr-FR" sz="2800">
              <a:solidFill>
                <a:srgbClr val="000000"/>
              </a:solidFill>
              <a:latin typeface="Calibri" charset="0"/>
            </a:endParaRPr>
          </a:p>
        </p:txBody>
      </p:sp>
      <p:sp>
        <p:nvSpPr>
          <p:cNvPr id="11" name="ZoneTexte 10"/>
          <p:cNvSpPr txBox="1"/>
          <p:nvPr/>
        </p:nvSpPr>
        <p:spPr>
          <a:xfrm>
            <a:off x="531977" y="2142241"/>
            <a:ext cx="1981200" cy="95408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a:latin typeface="Calibri" charset="0"/>
              </a:rPr>
              <a:t>Game</a:t>
            </a:r>
          </a:p>
          <a:p>
            <a:pPr algn="ctr"/>
            <a:endParaRPr lang="fr-FR" sz="2800">
              <a:solidFill>
                <a:srgbClr val="000000"/>
              </a:solidFill>
              <a:latin typeface="Calibri" charset="0"/>
            </a:endParaRPr>
          </a:p>
        </p:txBody>
      </p:sp>
      <p:sp>
        <p:nvSpPr>
          <p:cNvPr id="12" name="Espace réservé du contenu 5"/>
          <p:cNvSpPr txBox="1">
            <a:spLocks/>
          </p:cNvSpPr>
          <p:nvPr/>
        </p:nvSpPr>
        <p:spPr>
          <a:xfrm>
            <a:off x="828685" y="4905385"/>
            <a:ext cx="10515600" cy="14652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solidFill>
                  <a:srgbClr val="000000"/>
                </a:solidFill>
                <a:latin typeface="Calibri" charset="0"/>
              </a:rPr>
              <a:t>Monte Carlo Tree Search : cutting edge of the AI research algorithm.</a:t>
            </a:r>
          </a:p>
        </p:txBody>
      </p:sp>
      <p:sp>
        <p:nvSpPr>
          <p:cNvPr id="13" name="ZoneTexte 12"/>
          <p:cNvSpPr txBox="1"/>
          <p:nvPr/>
        </p:nvSpPr>
        <p:spPr>
          <a:xfrm>
            <a:off x="7975674" y="2147632"/>
            <a:ext cx="3219450" cy="954107"/>
          </a:xfrm>
          <a:prstGeom prst="rect">
            <a:avLst/>
          </a:prstGeom>
        </p:spPr>
        <p:style>
          <a:lnRef idx="2">
            <a:schemeClr val="dk1"/>
          </a:lnRef>
          <a:fillRef idx="1">
            <a:schemeClr val="lt1"/>
          </a:fillRef>
          <a:effectRef idx="0">
            <a:schemeClr val="dk1"/>
          </a:effectRef>
          <a:fontRef idx="minor">
            <a:schemeClr val="dk1"/>
          </a:fontRef>
        </p:style>
        <p:txBody>
          <a:bodyPr rtlCol="0">
            <a:spAutoFit/>
          </a:bodyPr>
          <a:lstStyle/>
          <a:p>
            <a:pPr algn="ctr"/>
            <a:r>
              <a:rPr lang="en-US" sz="2800">
                <a:latin typeface="Calibri" charset="0"/>
              </a:rPr>
              <a:t>AI used</a:t>
            </a:r>
          </a:p>
          <a:p>
            <a:pPr algn="ctr"/>
            <a:endParaRPr lang="fr-FR" sz="2800">
              <a:solidFill>
                <a:srgbClr val="000000"/>
              </a:solidFill>
              <a:latin typeface="Calibri" charset="0"/>
            </a:endParaRPr>
          </a:p>
        </p:txBody>
      </p:sp>
      <p:sp>
        <p:nvSpPr>
          <p:cNvPr id="14" name="ZoneTexte 13"/>
          <p:cNvSpPr txBox="1"/>
          <p:nvPr/>
        </p:nvSpPr>
        <p:spPr>
          <a:xfrm>
            <a:off x="7981950" y="3076575"/>
            <a:ext cx="3193464" cy="138430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a:latin typeface="Calibri" charset="0"/>
              </a:rPr>
              <a:t>Minimax</a:t>
            </a:r>
          </a:p>
          <a:p>
            <a:pPr algn="ctr"/>
            <a:r>
              <a:rPr lang="en-US" sz="2800">
                <a:solidFill>
                  <a:srgbClr val="000000"/>
                </a:solidFill>
                <a:latin typeface="Calibri" charset="0"/>
              </a:rPr>
              <a:t>MCTS</a:t>
            </a:r>
            <a:endParaRPr lang="fr-FR" sz="2800">
              <a:solidFill>
                <a:srgbClr val="000000"/>
              </a:solidFill>
              <a:latin typeface="Calibri" charset="0"/>
            </a:endParaRPr>
          </a:p>
          <a:p>
            <a:pPr algn="ctr"/>
            <a:r>
              <a:rPr lang="en-US" sz="2800">
                <a:solidFill>
                  <a:srgbClr val="000000"/>
                </a:solidFill>
                <a:latin typeface="Calibri" charset="0"/>
              </a:rPr>
              <a:t>Minimax &amp; MCTS</a:t>
            </a:r>
            <a:endParaRPr lang="fr-FR" sz="2800">
              <a:solidFill>
                <a:srgbClr val="000000"/>
              </a:solidFill>
              <a:latin typeface="Calibri" charset="0"/>
            </a:endParaRPr>
          </a:p>
        </p:txBody>
      </p:sp>
      <p:sp>
        <p:nvSpPr>
          <p:cNvPr id="15" name="Titre 1"/>
          <p:cNvSpPr txBox="1">
            <a:spLocks/>
          </p:cNvSpPr>
          <p:nvPr/>
        </p:nvSpPr>
        <p:spPr>
          <a:xfrm>
            <a:off x="819509" y="3450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t>Project Presentation</a:t>
            </a:r>
          </a:p>
        </p:txBody>
      </p:sp>
      <p:sp>
        <p:nvSpPr>
          <p:cNvPr id="16" name="ZoneTexte 15"/>
          <p:cNvSpPr txBox="1"/>
          <p:nvPr/>
        </p:nvSpPr>
        <p:spPr>
          <a:xfrm>
            <a:off x="5448300" y="2141538"/>
            <a:ext cx="2543176" cy="95408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a:latin typeface="Calibri" charset="0"/>
              </a:rPr>
              <a:t>Move read by</a:t>
            </a:r>
            <a:br>
              <a:rPr lang="en-US" sz="2800">
                <a:latin typeface="Calibri" charset="0"/>
              </a:rPr>
            </a:br>
            <a:r>
              <a:rPr lang="en-US" sz="2800">
                <a:latin typeface="Calibri" charset="0"/>
              </a:rPr>
              <a:t>Deep Blue</a:t>
            </a:r>
          </a:p>
        </p:txBody>
      </p:sp>
      <p:sp>
        <p:nvSpPr>
          <p:cNvPr id="17" name="ZoneTexte 16"/>
          <p:cNvSpPr txBox="1"/>
          <p:nvPr/>
        </p:nvSpPr>
        <p:spPr>
          <a:xfrm>
            <a:off x="5448300" y="3076575"/>
            <a:ext cx="2543175" cy="138430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a:latin typeface="Calibri" charset="0"/>
              </a:rPr>
              <a:t>12</a:t>
            </a:r>
          </a:p>
          <a:p>
            <a:pPr algn="ctr"/>
            <a:r>
              <a:rPr lang="en-US" sz="2800">
                <a:latin typeface="Calibri" charset="0"/>
              </a:rPr>
              <a:t>8</a:t>
            </a:r>
          </a:p>
          <a:p>
            <a:pPr algn="ctr"/>
            <a:r>
              <a:rPr lang="en-US" sz="2800">
                <a:latin typeface="Calibri" charset="0"/>
              </a:rPr>
              <a:t>4</a:t>
            </a:r>
            <a:endParaRPr lang="fr-FR" sz="2800">
              <a:solidFill>
                <a:srgbClr val="000000"/>
              </a:solidFill>
              <a:latin typeface="Calibri" charset="0"/>
            </a:endParaRPr>
          </a:p>
        </p:txBody>
      </p:sp>
    </p:spTree>
    <p:extLst>
      <p:ext uri="{BB962C8B-B14F-4D97-AF65-F5344CB8AC3E}">
        <p14:creationId xmlns:p14="http://schemas.microsoft.com/office/powerpoint/2010/main" val="2246484145"/>
      </p:ext>
    </p:extLst>
  </p:cSld>
  <p:clrMapOvr>
    <a:masterClrMapping/>
  </p:clrMapOvr>
  <p:transition spd="slow">
    <p:push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38533"/>
          </a:xfrm>
        </p:spPr>
        <p:txBody>
          <a:bodyPr/>
          <a:lstStyle/>
          <a:p>
            <a:r>
              <a:rPr lang="en-US" sz="4000" b="1"/>
              <a:t>Development Methodologies</a:t>
            </a:r>
          </a:p>
        </p:txBody>
      </p:sp>
      <p:sp>
        <p:nvSpPr>
          <p:cNvPr id="3" name="Content Placeholder 2"/>
          <p:cNvSpPr>
            <a:spLocks noGrp="1"/>
          </p:cNvSpPr>
          <p:nvPr>
            <p:ph idx="1"/>
          </p:nvPr>
        </p:nvSpPr>
        <p:spPr>
          <a:xfrm>
            <a:off x="833901" y="1463440"/>
            <a:ext cx="10515600" cy="4351338"/>
          </a:xfrm>
        </p:spPr>
        <p:txBody>
          <a:bodyPr/>
          <a:lstStyle/>
          <a:p>
            <a:pPr marL="0" indent="0">
              <a:buNone/>
            </a:pPr>
            <a:r>
              <a:rPr lang="en-US" b="1">
                <a:latin typeface="Calibri" charset="0"/>
              </a:rPr>
              <a:t>Agile Methodology</a:t>
            </a:r>
            <a:r>
              <a:rPr lang="en-US">
                <a:latin typeface="Calibri" charset="0"/>
              </a:rPr>
              <a:t>:</a:t>
            </a:r>
          </a:p>
          <a:p>
            <a:endParaRPr lang="en-US">
              <a:latin typeface="Calibri" charset="0"/>
            </a:endParaRPr>
          </a:p>
          <a:p>
            <a:pPr marL="0" indent="0">
              <a:buNone/>
            </a:pPr>
            <a:r>
              <a:rPr lang="en-US">
                <a:latin typeface="Calibri" charset="0"/>
              </a:rPr>
              <a:t>Iterative software development </a:t>
            </a:r>
          </a:p>
          <a:p>
            <a:pPr marL="0" indent="0">
              <a:buNone/>
            </a:pPr>
            <a:r>
              <a:rPr lang="en-US">
                <a:latin typeface="Calibri" charset="0"/>
              </a:rPr>
              <a:t>methodology for building and  </a:t>
            </a:r>
          </a:p>
          <a:p>
            <a:pPr marL="0" indent="0">
              <a:buNone/>
            </a:pPr>
            <a:r>
              <a:rPr lang="en-US">
                <a:latin typeface="Calibri" charset="0"/>
              </a:rPr>
              <a:t>testing the software incrementally.</a:t>
            </a:r>
          </a:p>
          <a:p>
            <a:endParaRPr lang="en-US">
              <a:latin typeface="Calibri" charset="0"/>
            </a:endParaRPr>
          </a:p>
        </p:txBody>
      </p:sp>
      <p:pic>
        <p:nvPicPr>
          <p:cNvPr id="4" name="Picture 3" descr="KdKKT.png"/>
          <p:cNvPicPr>
            <a:picLocks noChangeAspect="1"/>
          </p:cNvPicPr>
          <p:nvPr/>
        </p:nvPicPr>
        <p:blipFill>
          <a:blip r:embed="rId3"/>
          <a:stretch>
            <a:fillRect/>
          </a:stretch>
        </p:blipFill>
        <p:spPr>
          <a:xfrm>
            <a:off x="7493000" y="1695450"/>
            <a:ext cx="3805238" cy="4204554"/>
          </a:xfrm>
          <a:prstGeom prst="rect">
            <a:avLst/>
          </a:prstGeom>
        </p:spPr>
      </p:pic>
    </p:spTree>
    <p:extLst>
      <p:ext uri="{BB962C8B-B14F-4D97-AF65-F5344CB8AC3E}">
        <p14:creationId xmlns:p14="http://schemas.microsoft.com/office/powerpoint/2010/main" val="2602966379"/>
      </p:ext>
    </p:extLst>
  </p:cSld>
  <p:clrMapOvr>
    <a:masterClrMapping/>
  </p:clrMapOvr>
  <p:transition spd="slow">
    <p:push dir="d"/>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60036"/>
          </a:xfrm>
        </p:spPr>
        <p:txBody>
          <a:bodyPr/>
          <a:lstStyle/>
          <a:p>
            <a:r>
              <a:rPr lang="en-US" b="1">
                <a:latin typeface="Calibri Light" charset="0"/>
              </a:rPr>
              <a:t>Key Areas:</a:t>
            </a:r>
          </a:p>
        </p:txBody>
      </p:sp>
      <p:sp>
        <p:nvSpPr>
          <p:cNvPr id="3" name="Content Placeholder 2"/>
          <p:cNvSpPr>
            <a:spLocks noGrp="1"/>
          </p:cNvSpPr>
          <p:nvPr>
            <p:ph idx="1"/>
          </p:nvPr>
        </p:nvSpPr>
        <p:spPr>
          <a:xfrm>
            <a:off x="838200" y="1494910"/>
            <a:ext cx="10515600" cy="4682053"/>
          </a:xfrm>
        </p:spPr>
        <p:txBody>
          <a:bodyPr/>
          <a:lstStyle/>
          <a:p>
            <a:r>
              <a:rPr lang="en-US">
                <a:latin typeface="Calibri" charset="0"/>
              </a:rPr>
              <a:t>Regular meetings </a:t>
            </a:r>
          </a:p>
          <a:p>
            <a:r>
              <a:rPr lang="en-US">
                <a:latin typeface="Calibri" charset="0"/>
              </a:rPr>
              <a:t>"To Do" list </a:t>
            </a:r>
          </a:p>
          <a:p>
            <a:r>
              <a:rPr lang="en-US">
                <a:latin typeface="Calibri" charset="0"/>
              </a:rPr>
              <a:t>Estimation of time and resources </a:t>
            </a:r>
          </a:p>
          <a:p>
            <a:r>
              <a:rPr lang="en-US">
                <a:latin typeface="Calibri" charset="0"/>
              </a:rPr>
              <a:t>Prioritization of tasks </a:t>
            </a:r>
          </a:p>
          <a:p>
            <a:r>
              <a:rPr lang="en-US">
                <a:latin typeface="Calibri" charset="0"/>
              </a:rPr>
              <a:t>Development using top to bottom approach </a:t>
            </a:r>
          </a:p>
          <a:p>
            <a:r>
              <a:rPr lang="en-US">
                <a:latin typeface="Calibri" charset="0"/>
              </a:rPr>
              <a:t>Feedback from the end user or the team </a:t>
            </a:r>
          </a:p>
          <a:p>
            <a:r>
              <a:rPr lang="en-US">
                <a:latin typeface="Calibri" charset="0"/>
              </a:rPr>
              <a:t>Iteration </a:t>
            </a:r>
          </a:p>
          <a:p>
            <a:pPr marL="0" indent="0">
              <a:buNone/>
            </a:pPr>
            <a:endParaRPr lang="en-US">
              <a:latin typeface="Calibri" charset="0"/>
            </a:endParaRPr>
          </a:p>
          <a:p>
            <a:endParaRPr lang="en-US"/>
          </a:p>
        </p:txBody>
      </p:sp>
    </p:spTree>
    <p:extLst>
      <p:ext uri="{BB962C8B-B14F-4D97-AF65-F5344CB8AC3E}">
        <p14:creationId xmlns:p14="http://schemas.microsoft.com/office/powerpoint/2010/main" val="2969174422"/>
      </p:ext>
    </p:extLst>
  </p:cSld>
  <p:clrMapOvr>
    <a:masterClrMapping/>
  </p:clrMapOvr>
  <p:transition spd="slow">
    <p:push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38533"/>
          </a:xfrm>
        </p:spPr>
        <p:txBody>
          <a:bodyPr/>
          <a:lstStyle/>
          <a:p>
            <a:r>
              <a:rPr lang="en-US" sz="4000" b="1"/>
              <a:t>Development Methodologies</a:t>
            </a:r>
          </a:p>
        </p:txBody>
      </p:sp>
      <p:sp>
        <p:nvSpPr>
          <p:cNvPr id="3" name="Content Placeholder 2"/>
          <p:cNvSpPr>
            <a:spLocks noGrp="1"/>
          </p:cNvSpPr>
          <p:nvPr>
            <p:ph idx="1"/>
          </p:nvPr>
        </p:nvSpPr>
        <p:spPr>
          <a:xfrm>
            <a:off x="833901" y="1463440"/>
            <a:ext cx="10515600" cy="4351338"/>
          </a:xfrm>
        </p:spPr>
        <p:txBody>
          <a:bodyPr/>
          <a:lstStyle/>
          <a:p>
            <a:pPr marL="0" indent="0">
              <a:buNone/>
            </a:pPr>
            <a:r>
              <a:rPr lang="en-US" b="1">
                <a:latin typeface="Calibri" charset="0"/>
              </a:rPr>
              <a:t>Agile Methodology</a:t>
            </a:r>
            <a:r>
              <a:rPr lang="en-US">
                <a:latin typeface="Calibri" charset="0"/>
              </a:rPr>
              <a:t>:</a:t>
            </a:r>
          </a:p>
          <a:p>
            <a:endParaRPr lang="en-US">
              <a:latin typeface="Calibri" charset="0"/>
            </a:endParaRPr>
          </a:p>
          <a:p>
            <a:pPr marL="0" indent="0">
              <a:buNone/>
            </a:pPr>
            <a:r>
              <a:rPr lang="en-US">
                <a:latin typeface="Calibri" charset="0"/>
              </a:rPr>
              <a:t>Iterative software development </a:t>
            </a:r>
          </a:p>
          <a:p>
            <a:pPr marL="0" indent="0">
              <a:buNone/>
            </a:pPr>
            <a:r>
              <a:rPr lang="en-US">
                <a:latin typeface="Calibri" charset="0"/>
              </a:rPr>
              <a:t>methodology for building and  </a:t>
            </a:r>
          </a:p>
          <a:p>
            <a:pPr marL="0" indent="0">
              <a:buNone/>
            </a:pPr>
            <a:r>
              <a:rPr lang="en-US">
                <a:latin typeface="Calibri" charset="0"/>
              </a:rPr>
              <a:t>testing the software incrementally.</a:t>
            </a:r>
          </a:p>
          <a:p>
            <a:endParaRPr lang="en-US">
              <a:latin typeface="Calibri" charset="0"/>
            </a:endParaRPr>
          </a:p>
        </p:txBody>
      </p:sp>
      <p:pic>
        <p:nvPicPr>
          <p:cNvPr id="4" name="Picture 3" descr="KdKKT.png"/>
          <p:cNvPicPr>
            <a:picLocks noChangeAspect="1"/>
          </p:cNvPicPr>
          <p:nvPr/>
        </p:nvPicPr>
        <p:blipFill>
          <a:blip r:embed="rId3"/>
          <a:stretch>
            <a:fillRect/>
          </a:stretch>
        </p:blipFill>
        <p:spPr>
          <a:xfrm>
            <a:off x="7493000" y="1695450"/>
            <a:ext cx="3805238" cy="4204554"/>
          </a:xfrm>
          <a:prstGeom prst="rect">
            <a:avLst/>
          </a:prstGeom>
        </p:spPr>
      </p:pic>
    </p:spTree>
    <p:extLst>
      <p:ext uri="{BB962C8B-B14F-4D97-AF65-F5344CB8AC3E}">
        <p14:creationId xmlns:p14="http://schemas.microsoft.com/office/powerpoint/2010/main" val="3944771437"/>
      </p:ext>
    </p:extLst>
  </p:cSld>
  <p:clrMapOvr>
    <a:masterClrMapping/>
  </p:clrMapOvr>
  <p:transition spd="slow">
    <p:push dir="d"/>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descr="Agile-Methodology.jpg"/>
          <p:cNvPicPr>
            <a:picLocks noChangeAspect="1"/>
          </p:cNvPicPr>
          <p:nvPr/>
        </p:nvPicPr>
        <p:blipFill>
          <a:blip r:embed="rId3"/>
          <a:stretch>
            <a:fillRect/>
          </a:stretch>
        </p:blipFill>
        <p:spPr>
          <a:xfrm>
            <a:off x="762000" y="416943"/>
            <a:ext cx="10774370" cy="5935663"/>
          </a:xfrm>
          <a:prstGeom prst="rect">
            <a:avLst/>
          </a:prstGeom>
        </p:spPr>
      </p:pic>
    </p:spTree>
    <p:extLst>
      <p:ext uri="{BB962C8B-B14F-4D97-AF65-F5344CB8AC3E}">
        <p14:creationId xmlns:p14="http://schemas.microsoft.com/office/powerpoint/2010/main" val="171239999"/>
      </p:ext>
    </p:extLst>
  </p:cSld>
  <p:clrMapOvr>
    <a:masterClrMapping/>
  </p:clrMapOvr>
  <p:transition spd="slow">
    <p:push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77442"/>
          </a:xfrm>
        </p:spPr>
        <p:txBody>
          <a:bodyPr/>
          <a:lstStyle/>
          <a:p>
            <a:pPr marL="571500" indent="-571500">
              <a:buFont typeface="Arial" panose="020B0604020202020204" pitchFamily="34" charset="0"/>
              <a:buChar char="•"/>
            </a:pPr>
            <a:r>
              <a:rPr lang="en-US" b="1">
                <a:latin typeface="Calibri Light" charset="0"/>
                <a:cs typeface="Times New Roman" charset="0"/>
              </a:rPr>
              <a:t>Planning Poker Estimation</a:t>
            </a:r>
            <a:r>
              <a:rPr lang="en-US" b="1">
                <a:latin typeface="Calibri Light"/>
                <a:cs typeface="Times New Roman" charset="0"/>
              </a:rPr>
              <a:t> Technique</a:t>
            </a:r>
            <a:r>
              <a:rPr lang="en-US" b="1">
                <a:latin typeface="Times New Roman"/>
                <a:cs typeface="Times New Roman"/>
              </a:rPr>
              <a:t> </a:t>
            </a:r>
          </a:p>
        </p:txBody>
      </p:sp>
      <p:sp>
        <p:nvSpPr>
          <p:cNvPr id="3" name="Content Placeholder 2"/>
          <p:cNvSpPr>
            <a:spLocks noGrp="1"/>
          </p:cNvSpPr>
          <p:nvPr>
            <p:ph idx="1"/>
          </p:nvPr>
        </p:nvSpPr>
        <p:spPr>
          <a:xfrm>
            <a:off x="746125" y="1428750"/>
            <a:ext cx="10515600" cy="5082329"/>
          </a:xfrm>
        </p:spPr>
        <p:txBody>
          <a:bodyPr/>
          <a:lstStyle/>
          <a:p>
            <a:pPr marL="0" indent="0">
              <a:buNone/>
            </a:pPr>
            <a:r>
              <a:rPr lang="en-US">
                <a:solidFill>
                  <a:srgbClr val="1F3864"/>
                </a:solidFill>
                <a:latin typeface="Calibri" charset="0"/>
              </a:rPr>
              <a:t> Method for workloads</a:t>
            </a:r>
          </a:p>
          <a:p>
            <a:pPr marL="0" indent="0">
              <a:buNone/>
            </a:pPr>
            <a:r>
              <a:rPr lang="en-US" b="1">
                <a:latin typeface="Calibri" charset="0"/>
              </a:rPr>
              <a:t> The method</a:t>
            </a:r>
            <a:r>
              <a:rPr lang="en-US">
                <a:latin typeface="Calibri" charset="0"/>
              </a:rPr>
              <a:t>:  </a:t>
            </a:r>
          </a:p>
          <a:p>
            <a:r>
              <a:rPr lang="en-US">
                <a:latin typeface="Calibri" charset="0"/>
              </a:rPr>
              <a:t>Guess workloads individually  </a:t>
            </a:r>
          </a:p>
          <a:p>
            <a:r>
              <a:rPr lang="en-US">
                <a:latin typeface="Calibri" charset="0"/>
              </a:rPr>
              <a:t>No influence on the others </a:t>
            </a:r>
          </a:p>
          <a:p>
            <a:pPr marL="0" indent="0">
              <a:buNone/>
            </a:pPr>
            <a:r>
              <a:rPr lang="en-US">
                <a:latin typeface="Calibri" charset="0"/>
              </a:rPr>
              <a:t> </a:t>
            </a:r>
          </a:p>
          <a:p>
            <a:pPr marL="0" indent="0">
              <a:buNone/>
            </a:pPr>
            <a:r>
              <a:rPr lang="en-US">
                <a:latin typeface="Calibri" charset="0"/>
              </a:rPr>
              <a:t> </a:t>
            </a:r>
            <a:r>
              <a:rPr lang="en-US" b="1">
                <a:latin typeface="Calibri" charset="0"/>
              </a:rPr>
              <a:t>The treatment of solutions:</a:t>
            </a:r>
            <a:r>
              <a:rPr lang="en-US">
                <a:latin typeface="Calibri" charset="0"/>
              </a:rPr>
              <a:t> </a:t>
            </a:r>
          </a:p>
          <a:p>
            <a:r>
              <a:rPr lang="en-US">
                <a:latin typeface="Calibri" charset="0"/>
              </a:rPr>
              <a:t>Eliminate singular guesses </a:t>
            </a:r>
          </a:p>
          <a:p>
            <a:r>
              <a:rPr lang="en-US">
                <a:latin typeface="Calibri" charset="0"/>
              </a:rPr>
              <a:t>Discuss together what will be the workload then </a:t>
            </a:r>
          </a:p>
          <a:p>
            <a:endParaRPr lang="en-US"/>
          </a:p>
        </p:txBody>
      </p:sp>
      <p:pic>
        <p:nvPicPr>
          <p:cNvPr id="4" name="Picture 3" descr="Pokerme.png"/>
          <p:cNvPicPr>
            <a:picLocks noChangeAspect="1"/>
          </p:cNvPicPr>
          <p:nvPr/>
        </p:nvPicPr>
        <p:blipFill>
          <a:blip r:embed="rId3"/>
          <a:stretch>
            <a:fillRect/>
          </a:stretch>
        </p:blipFill>
        <p:spPr>
          <a:xfrm>
            <a:off x="1862138" y="5496941"/>
            <a:ext cx="7824787" cy="1080072"/>
          </a:xfrm>
          <a:prstGeom prst="rect">
            <a:avLst/>
          </a:prstGeom>
        </p:spPr>
      </p:pic>
      <p:pic>
        <p:nvPicPr>
          <p:cNvPr id="5" name="Picture 4" descr="poker-wallpaper-AA-and-chips.jpg"/>
          <p:cNvPicPr>
            <a:picLocks noChangeAspect="1"/>
          </p:cNvPicPr>
          <p:nvPr/>
        </p:nvPicPr>
        <p:blipFill>
          <a:blip r:embed="rId4"/>
          <a:stretch>
            <a:fillRect/>
          </a:stretch>
        </p:blipFill>
        <p:spPr>
          <a:xfrm>
            <a:off x="8497836" y="1431693"/>
            <a:ext cx="2743200" cy="1836167"/>
          </a:xfrm>
          <a:prstGeom prst="rect">
            <a:avLst/>
          </a:prstGeom>
        </p:spPr>
      </p:pic>
    </p:spTree>
    <p:extLst>
      <p:ext uri="{BB962C8B-B14F-4D97-AF65-F5344CB8AC3E}">
        <p14:creationId xmlns:p14="http://schemas.microsoft.com/office/powerpoint/2010/main" val="2291492787"/>
      </p:ext>
    </p:extLst>
  </p:cSld>
  <p:clrMapOvr>
    <a:masterClrMapping/>
  </p:clrMapOvr>
  <p:transition spd="slow">
    <p:push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Conclusion</a:t>
            </a:r>
          </a:p>
        </p:txBody>
      </p:sp>
      <p:sp>
        <p:nvSpPr>
          <p:cNvPr id="3" name="Espace réservé du contenu 2"/>
          <p:cNvSpPr>
            <a:spLocks noGrp="1"/>
          </p:cNvSpPr>
          <p:nvPr>
            <p:ph idx="1"/>
          </p:nvPr>
        </p:nvSpPr>
        <p:spPr>
          <a:xfrm>
            <a:off x="838200" y="1825625"/>
            <a:ext cx="5683208" cy="4351338"/>
          </a:xfrm>
        </p:spPr>
        <p:txBody>
          <a:bodyPr/>
          <a:lstStyle/>
          <a:p>
            <a:r>
              <a:rPr lang="fr-FR"/>
              <a:t>Implementation of an artificial intelligence for Arimaa, based on the Monte Carle Tree Search algorithm</a:t>
            </a:r>
          </a:p>
          <a:p>
            <a:r>
              <a:rPr lang="fr-FR"/>
              <a:t>Exploitation of </a:t>
            </a:r>
            <a:r>
              <a:rPr lang="en-US"/>
              <a:t>parallelization on a set of clusters of </a:t>
            </a:r>
            <a:r>
              <a:rPr lang="fr-FR"/>
              <a:t>multi-core machines</a:t>
            </a:r>
          </a:p>
          <a:p>
            <a:r>
              <a:rPr lang="fr-FR"/>
              <a:t>Creation of a user interface to test the algorithm against humans</a:t>
            </a:r>
          </a:p>
        </p:txBody>
      </p:sp>
      <p:pic>
        <p:nvPicPr>
          <p:cNvPr id="6" name="Image 5" descr="monte-fuji.jpg"/>
          <p:cNvPicPr>
            <a:picLocks noChangeAspect="1"/>
          </p:cNvPicPr>
          <p:nvPr/>
        </p:nvPicPr>
        <p:blipFill>
          <a:blip r:embed="rId3"/>
          <a:stretch>
            <a:fillRect/>
          </a:stretch>
        </p:blipFill>
        <p:spPr>
          <a:xfrm>
            <a:off x="7811121" y="259489"/>
            <a:ext cx="2743200" cy="2057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Image 6" descr="169783__tea-tea-cup-saucer-leaves-white-background_p.jpg"/>
          <p:cNvPicPr>
            <a:picLocks noChangeAspect="1"/>
          </p:cNvPicPr>
          <p:nvPr/>
        </p:nvPicPr>
        <p:blipFill>
          <a:blip r:embed="rId4"/>
          <a:stretch>
            <a:fillRect/>
          </a:stretch>
        </p:blipFill>
        <p:spPr>
          <a:xfrm>
            <a:off x="7764982" y="2534635"/>
            <a:ext cx="2743200" cy="16724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Image 8" descr="Squidward_Design_2.jpg"/>
          <p:cNvPicPr>
            <a:picLocks noChangeAspect="1"/>
          </p:cNvPicPr>
          <p:nvPr/>
        </p:nvPicPr>
        <p:blipFill>
          <a:blip r:embed="rId5"/>
          <a:stretch>
            <a:fillRect/>
          </a:stretch>
        </p:blipFill>
        <p:spPr>
          <a:xfrm>
            <a:off x="7864241" y="4341377"/>
            <a:ext cx="2743200" cy="2057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596686804"/>
      </p:ext>
    </p:extLst>
  </p:cSld>
  <p:clrMapOvr>
    <a:masterClrMapping/>
  </p:clrMapOvr>
  <p:transition spd="slow">
    <p:push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Project Presentation</a:t>
            </a:r>
          </a:p>
        </p:txBody>
      </p:sp>
      <p:sp>
        <p:nvSpPr>
          <p:cNvPr id="6" name="ZoneTexte 5"/>
          <p:cNvSpPr txBox="1"/>
          <p:nvPr/>
        </p:nvSpPr>
        <p:spPr>
          <a:xfrm>
            <a:off x="3854625" y="2020469"/>
            <a:ext cx="4802188" cy="3416320"/>
          </a:xfrm>
          <a:prstGeom prst="rect">
            <a:avLst/>
          </a:prstGeom>
        </p:spPr>
        <p:txBody>
          <a:bodyPr rtlCol="0">
            <a:spAutoFit/>
          </a:bodyPr>
          <a:lstStyle/>
          <a:p>
            <a:r>
              <a:rPr lang="fr-FR" sz="2400"/>
              <a:t>Project goals :</a:t>
            </a:r>
          </a:p>
          <a:p>
            <a:pPr marL="342900" indent="-342900">
              <a:buFont typeface="Arial" panose="020B0604020202020204" pitchFamily="34" charset="0"/>
              <a:buChar char="•"/>
            </a:pPr>
            <a:r>
              <a:rPr lang="en-US" sz="2400"/>
              <a:t>Use a calculus power using</a:t>
            </a:r>
            <a:endParaRPr lang="fr-FR" sz="2400"/>
          </a:p>
          <a:p>
            <a:pPr marL="800100" lvl="1" indent="-342900">
              <a:buFont typeface="Arial" panose="020B0604020202020204" pitchFamily="34" charset="0"/>
              <a:buChar char="•"/>
            </a:pPr>
            <a:r>
              <a:rPr lang="en-US" sz="2400"/>
              <a:t>CPU </a:t>
            </a:r>
            <a:r>
              <a:rPr lang="fr-FR" sz="2400"/>
              <a:t>parallelization or</a:t>
            </a:r>
          </a:p>
          <a:p>
            <a:pPr marL="742950" lvl="1" indent="-285750">
              <a:buFont typeface="Arial" panose="020B0604020202020204" pitchFamily="34" charset="0"/>
              <a:buChar char="•"/>
            </a:pPr>
            <a:r>
              <a:rPr lang="en-US" sz="2400">
                <a:solidFill>
                  <a:srgbClr val="000000"/>
                </a:solidFill>
                <a:latin typeface="Calibri" charset="0"/>
              </a:rPr>
              <a:t>GPU </a:t>
            </a:r>
            <a:r>
              <a:rPr lang="fr-FR" sz="2400">
                <a:solidFill>
                  <a:srgbClr val="000000"/>
                </a:solidFill>
                <a:latin typeface="Calibri" charset="0"/>
              </a:rPr>
              <a:t>parallelization</a:t>
            </a:r>
          </a:p>
          <a:p>
            <a:pPr marL="742950" lvl="1" indent="-285750">
              <a:buFont typeface="Arial" panose="020B0604020202020204" pitchFamily="34" charset="0"/>
              <a:buChar char="•"/>
            </a:pPr>
            <a:endParaRPr lang="en-US" sz="2400">
              <a:solidFill>
                <a:srgbClr val="000000"/>
              </a:solidFill>
              <a:latin typeface="Calibri" charset="0"/>
            </a:endParaRPr>
          </a:p>
          <a:p>
            <a:pPr marL="285750" indent="-285750">
              <a:buFont typeface="Arial" panose="020B0604020202020204" pitchFamily="34" charset="0"/>
              <a:buChar char="•"/>
            </a:pPr>
            <a:r>
              <a:rPr lang="fr-FR" sz="2400">
                <a:solidFill>
                  <a:srgbClr val="000000"/>
                </a:solidFill>
                <a:latin typeface="Calibri"/>
              </a:rPr>
              <a:t>Develop </a:t>
            </a:r>
            <a:r>
              <a:rPr lang="en-US" sz="2400">
                <a:solidFill>
                  <a:srgbClr val="000000"/>
                </a:solidFill>
                <a:latin typeface="Calibri"/>
              </a:rPr>
              <a:t>the solution on</a:t>
            </a:r>
            <a:endParaRPr lang="fr-FR" sz="2400">
              <a:solidFill>
                <a:srgbClr val="000000"/>
              </a:solidFill>
              <a:latin typeface="Calibri"/>
            </a:endParaRPr>
          </a:p>
          <a:p>
            <a:pPr marL="742950" lvl="1" indent="-285750">
              <a:buFont typeface="Arial" panose="020B0604020202020204" pitchFamily="34" charset="0"/>
              <a:buChar char="•"/>
            </a:pPr>
            <a:r>
              <a:rPr lang="en-US" sz="2400">
                <a:solidFill>
                  <a:srgbClr val="000000"/>
                </a:solidFill>
                <a:latin typeface="Calibri"/>
              </a:rPr>
              <a:t>1 Computer</a:t>
            </a:r>
          </a:p>
          <a:p>
            <a:pPr marL="742950" lvl="1" indent="-285750">
              <a:buFont typeface="Arial" panose="020B0604020202020204" pitchFamily="34" charset="0"/>
              <a:buChar char="•"/>
            </a:pPr>
            <a:r>
              <a:rPr lang="en-US" sz="2400">
                <a:solidFill>
                  <a:srgbClr val="000000"/>
                </a:solidFill>
                <a:latin typeface="Calibri"/>
              </a:rPr>
              <a:t>Computers </a:t>
            </a:r>
            <a:r>
              <a:rPr lang="fr-FR" sz="2400">
                <a:solidFill>
                  <a:srgbClr val="000000"/>
                </a:solidFill>
                <a:latin typeface="Calibri"/>
              </a:rPr>
              <a:t>of </a:t>
            </a:r>
            <a:r>
              <a:rPr lang="en-US" sz="2400">
                <a:solidFill>
                  <a:srgbClr val="000000"/>
                </a:solidFill>
                <a:latin typeface="Calibri"/>
              </a:rPr>
              <a:t>our department</a:t>
            </a:r>
            <a:endParaRPr lang="fr-FR" sz="2400">
              <a:solidFill>
                <a:srgbClr val="000000"/>
              </a:solidFill>
              <a:latin typeface="Calibri"/>
            </a:endParaRPr>
          </a:p>
          <a:p>
            <a:pPr marL="742950" lvl="1" indent="-285750">
              <a:buFont typeface="Arial" panose="020B0604020202020204" pitchFamily="34" charset="0"/>
              <a:buChar char="•"/>
            </a:pPr>
            <a:r>
              <a:rPr lang="en-US" sz="2400">
                <a:solidFill>
                  <a:srgbClr val="000000"/>
                </a:solidFill>
                <a:latin typeface="Calibri"/>
              </a:rPr>
              <a:t>Grid'5000</a:t>
            </a:r>
            <a:r>
              <a:rPr lang="fr-FR" sz="2400">
                <a:solidFill>
                  <a:srgbClr val="000000"/>
                </a:solidFill>
                <a:latin typeface="Calibri"/>
              </a:rPr>
              <a:t>, IRISA</a:t>
            </a:r>
          </a:p>
        </p:txBody>
      </p:sp>
      <p:pic>
        <p:nvPicPr>
          <p:cNvPr id="9" name="Image 8" descr="g5kmap.png"/>
          <p:cNvPicPr>
            <a:picLocks noChangeAspect="1"/>
          </p:cNvPicPr>
          <p:nvPr/>
        </p:nvPicPr>
        <p:blipFill>
          <a:blip r:embed="rId3"/>
          <a:stretch>
            <a:fillRect/>
          </a:stretch>
        </p:blipFill>
        <p:spPr>
          <a:xfrm>
            <a:off x="8749279" y="2686047"/>
            <a:ext cx="2743200" cy="2533650"/>
          </a:xfrm>
          <a:prstGeom prst="rect">
            <a:avLst/>
          </a:prstGeom>
        </p:spPr>
      </p:pic>
      <p:pic>
        <p:nvPicPr>
          <p:cNvPr id="11" name="Image 10" descr="logo.gif"/>
          <p:cNvPicPr>
            <a:picLocks noChangeAspect="1"/>
          </p:cNvPicPr>
          <p:nvPr/>
        </p:nvPicPr>
        <p:blipFill>
          <a:blip r:embed="rId4"/>
          <a:stretch>
            <a:fillRect/>
          </a:stretch>
        </p:blipFill>
        <p:spPr>
          <a:xfrm>
            <a:off x="9245035" y="1495098"/>
            <a:ext cx="1979163" cy="1485900"/>
          </a:xfrm>
          <a:prstGeom prst="rect">
            <a:avLst/>
          </a:prstGeom>
        </p:spPr>
      </p:pic>
      <p:pic>
        <p:nvPicPr>
          <p:cNvPr id="13" name="Image 12" descr="reseau-informatique-local-lan_wz_push_right_col_mobile.jpg"/>
          <p:cNvPicPr>
            <a:picLocks noChangeAspect="1"/>
          </p:cNvPicPr>
          <p:nvPr/>
        </p:nvPicPr>
        <p:blipFill>
          <a:blip r:embed="rId5"/>
          <a:stretch>
            <a:fillRect/>
          </a:stretch>
        </p:blipFill>
        <p:spPr>
          <a:xfrm>
            <a:off x="729362" y="2644751"/>
            <a:ext cx="2743200" cy="2057400"/>
          </a:xfrm>
          <a:prstGeom prst="rect">
            <a:avLst/>
          </a:prstGeom>
        </p:spPr>
      </p:pic>
    </p:spTree>
    <p:extLst>
      <p:ext uri="{BB962C8B-B14F-4D97-AF65-F5344CB8AC3E}">
        <p14:creationId xmlns:p14="http://schemas.microsoft.com/office/powerpoint/2010/main" val="732358534"/>
      </p:ext>
    </p:extLst>
  </p:cSld>
  <p:clrMapOvr>
    <a:masterClrMapping/>
  </p:clrMapOvr>
  <p:transition spd="slow">
    <p:push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Contents</a:t>
            </a:r>
          </a:p>
        </p:txBody>
      </p:sp>
      <p:sp>
        <p:nvSpPr>
          <p:cNvPr id="3" name="Espace réservé du contenu 2"/>
          <p:cNvSpPr>
            <a:spLocks noGrp="1"/>
          </p:cNvSpPr>
          <p:nvPr>
            <p:ph idx="1"/>
          </p:nvPr>
        </p:nvSpPr>
        <p:spPr/>
        <p:txBody>
          <a:bodyPr/>
          <a:lstStyle/>
          <a:p>
            <a:pPr marL="0" indent="0">
              <a:buNone/>
            </a:pPr>
            <a:r>
              <a:rPr lang="fr-FR"/>
              <a:t> Introduction</a:t>
            </a:r>
          </a:p>
          <a:p>
            <a:pPr marL="514350" indent="-514350">
              <a:buFont typeface="+mj-lt"/>
              <a:buAutoNum type="arabicPeriod"/>
            </a:pPr>
            <a:r>
              <a:rPr lang="fr-FR" b="1">
                <a:solidFill>
                  <a:srgbClr val="C00000"/>
                </a:solidFill>
              </a:rPr>
              <a:t>Arimaa presentation</a:t>
            </a:r>
          </a:p>
          <a:p>
            <a:pPr marL="514350" indent="-514350">
              <a:buFont typeface="+mj-lt"/>
              <a:buAutoNum type="arabicPeriod"/>
            </a:pPr>
            <a:r>
              <a:rPr lang="fr-FR"/>
              <a:t>MCTS algorithm</a:t>
            </a:r>
          </a:p>
          <a:p>
            <a:pPr marL="514350" indent="-514350">
              <a:buFont typeface="+mj-lt"/>
              <a:buAutoNum type="arabicPeriod"/>
            </a:pPr>
            <a:r>
              <a:rPr lang="en-US"/>
              <a:t>Parallelization methods</a:t>
            </a:r>
            <a:endParaRPr lang="fr-FR"/>
          </a:p>
          <a:p>
            <a:pPr marL="514350" indent="-514350">
              <a:buFont typeface="+mj-lt"/>
              <a:buAutoNum type="arabicPeriod"/>
            </a:pPr>
            <a:r>
              <a:rPr lang="en-US"/>
              <a:t>General architecture</a:t>
            </a:r>
          </a:p>
          <a:p>
            <a:pPr marL="514350" indent="-514350">
              <a:buFont typeface="+mj-lt"/>
              <a:buAutoNum type="arabicPeriod"/>
            </a:pPr>
            <a:r>
              <a:rPr lang="fr-FR"/>
              <a:t>Specifications</a:t>
            </a:r>
          </a:p>
          <a:p>
            <a:pPr marL="0" indent="0">
              <a:buNone/>
            </a:pPr>
            <a:r>
              <a:rPr lang="fr-FR">
                <a:solidFill>
                  <a:srgbClr val="000000"/>
                </a:solidFill>
                <a:latin typeface="Calibri"/>
              </a:rPr>
              <a:t>Conclusion</a:t>
            </a:r>
          </a:p>
        </p:txBody>
      </p:sp>
      <p:pic>
        <p:nvPicPr>
          <p:cNvPr id="4" name="Image 3" descr="Arimaa.jpg"/>
          <p:cNvPicPr>
            <a:picLocks noChangeAspect="1"/>
          </p:cNvPicPr>
          <p:nvPr/>
        </p:nvPicPr>
        <p:blipFill>
          <a:blip r:embed="rId3"/>
          <a:stretch>
            <a:fillRect/>
          </a:stretch>
        </p:blipFill>
        <p:spPr>
          <a:xfrm>
            <a:off x="7002179" y="2027493"/>
            <a:ext cx="3822724" cy="3307473"/>
          </a:xfrm>
          <a:prstGeom prst="rect">
            <a:avLst/>
          </a:prstGeom>
        </p:spPr>
      </p:pic>
    </p:spTree>
    <p:extLst>
      <p:ext uri="{BB962C8B-B14F-4D97-AF65-F5344CB8AC3E}">
        <p14:creationId xmlns:p14="http://schemas.microsoft.com/office/powerpoint/2010/main" val="1022380919"/>
      </p:ext>
    </p:extLst>
  </p:cSld>
  <p:clrMapOvr>
    <a:masterClrMapping/>
  </p:clrMapOvr>
  <p:transition spd="slow">
    <p:push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Contents</a:t>
            </a:r>
          </a:p>
        </p:txBody>
      </p:sp>
      <p:sp>
        <p:nvSpPr>
          <p:cNvPr id="3" name="Espace réservé du contenu 2"/>
          <p:cNvSpPr>
            <a:spLocks noGrp="1"/>
          </p:cNvSpPr>
          <p:nvPr>
            <p:ph idx="1"/>
          </p:nvPr>
        </p:nvSpPr>
        <p:spPr/>
        <p:txBody>
          <a:bodyPr/>
          <a:lstStyle/>
          <a:p>
            <a:pPr marL="0" indent="0">
              <a:buNone/>
            </a:pPr>
            <a:r>
              <a:rPr lang="fr-FR"/>
              <a:t> Introduction</a:t>
            </a:r>
          </a:p>
          <a:p>
            <a:pPr marL="514350" indent="-514350">
              <a:buFont typeface="+mj-lt"/>
              <a:buAutoNum type="arabicPeriod"/>
            </a:pPr>
            <a:r>
              <a:rPr lang="fr-FR">
                <a:solidFill>
                  <a:srgbClr val="000000"/>
                </a:solidFill>
              </a:rPr>
              <a:t>Arimaa presentation</a:t>
            </a:r>
          </a:p>
          <a:p>
            <a:pPr marL="514350" indent="-514350">
              <a:buFont typeface="+mj-lt"/>
              <a:buAutoNum type="arabicPeriod"/>
            </a:pPr>
            <a:r>
              <a:rPr lang="fr-FR"/>
              <a:t>MCTS algorithm</a:t>
            </a:r>
          </a:p>
          <a:p>
            <a:pPr marL="514350" indent="-514350">
              <a:buFont typeface="+mj-lt"/>
              <a:buAutoNum type="arabicPeriod"/>
            </a:pPr>
            <a:r>
              <a:rPr lang="en-US"/>
              <a:t>Parallelization methods</a:t>
            </a:r>
            <a:endParaRPr lang="fr-FR"/>
          </a:p>
          <a:p>
            <a:pPr marL="514350" indent="-514350">
              <a:buFont typeface="+mj-lt"/>
              <a:buAutoNum type="arabicPeriod"/>
            </a:pPr>
            <a:r>
              <a:rPr lang="en-US"/>
              <a:t>General architecture</a:t>
            </a:r>
          </a:p>
          <a:p>
            <a:pPr marL="514350" indent="-514350">
              <a:buFont typeface="+mj-lt"/>
              <a:buAutoNum type="arabicPeriod"/>
            </a:pPr>
            <a:r>
              <a:rPr lang="fr-FR"/>
              <a:t>Specifications</a:t>
            </a:r>
          </a:p>
          <a:p>
            <a:pPr marL="0" indent="0">
              <a:buNone/>
            </a:pPr>
            <a:r>
              <a:rPr lang="fr-FR">
                <a:solidFill>
                  <a:srgbClr val="000000"/>
                </a:solidFill>
                <a:latin typeface="Calibri"/>
              </a:rPr>
              <a:t>Conclusion</a:t>
            </a:r>
          </a:p>
        </p:txBody>
      </p:sp>
      <p:pic>
        <p:nvPicPr>
          <p:cNvPr id="4" name="Image 3" descr="Arimaa.jpg"/>
          <p:cNvPicPr>
            <a:picLocks noChangeAspect="1"/>
          </p:cNvPicPr>
          <p:nvPr/>
        </p:nvPicPr>
        <p:blipFill>
          <a:blip r:embed="rId3"/>
          <a:stretch>
            <a:fillRect/>
          </a:stretch>
        </p:blipFill>
        <p:spPr>
          <a:xfrm>
            <a:off x="7002179" y="2027493"/>
            <a:ext cx="3822724" cy="3307473"/>
          </a:xfrm>
          <a:prstGeom prst="rect">
            <a:avLst/>
          </a:prstGeom>
        </p:spPr>
      </p:pic>
    </p:spTree>
    <p:extLst>
      <p:ext uri="{BB962C8B-B14F-4D97-AF65-F5344CB8AC3E}">
        <p14:creationId xmlns:p14="http://schemas.microsoft.com/office/powerpoint/2010/main" val="3892750985"/>
      </p:ext>
    </p:extLst>
  </p:cSld>
  <p:clrMapOvr>
    <a:masterClrMapping/>
  </p:clrMapOvr>
  <p:transition spd="slow">
    <p:push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Arimaa : the Game</a:t>
            </a:r>
          </a:p>
        </p:txBody>
      </p:sp>
      <p:sp>
        <p:nvSpPr>
          <p:cNvPr id="3" name="Espace réservé du contenu 2"/>
          <p:cNvSpPr>
            <a:spLocks noGrp="1"/>
          </p:cNvSpPr>
          <p:nvPr>
            <p:ph idx="1"/>
          </p:nvPr>
        </p:nvSpPr>
        <p:spPr/>
        <p:txBody>
          <a:bodyPr/>
          <a:lstStyle/>
          <a:p>
            <a:r>
              <a:rPr lang="en-US"/>
              <a:t>Plays on a chess board</a:t>
            </a:r>
          </a:p>
          <a:p>
            <a:endParaRPr lang="en-US"/>
          </a:p>
          <a:p>
            <a:r>
              <a:rPr lang="en-US"/>
              <a:t>Follows simple rules</a:t>
            </a:r>
          </a:p>
          <a:p>
            <a:endParaRPr lang="en-US"/>
          </a:p>
          <a:p>
            <a:r>
              <a:rPr lang="en-US"/>
              <a:t>Difficult to play for artificial intelligence</a:t>
            </a:r>
          </a:p>
          <a:p>
            <a:endParaRPr lang="en-US"/>
          </a:p>
          <a:p>
            <a:r>
              <a:rPr lang="en-US"/>
              <a:t>Unlike for chess, no algorithm running on a modest personal computer can best the human champions</a:t>
            </a:r>
            <a:endParaRPr lang="fr-FR"/>
          </a:p>
        </p:txBody>
      </p:sp>
      <p:pic>
        <p:nvPicPr>
          <p:cNvPr id="5" name="Image 4" descr="pic.png"/>
          <p:cNvPicPr>
            <a:picLocks noChangeAspect="1"/>
          </p:cNvPicPr>
          <p:nvPr/>
        </p:nvPicPr>
        <p:blipFill>
          <a:blip r:embed="rId3"/>
          <a:stretch>
            <a:fillRect/>
          </a:stretch>
        </p:blipFill>
        <p:spPr>
          <a:xfrm>
            <a:off x="7695085" y="702285"/>
            <a:ext cx="3589168" cy="3573065"/>
          </a:xfrm>
          <a:prstGeom prst="rect">
            <a:avLst/>
          </a:prstGeom>
        </p:spPr>
      </p:pic>
    </p:spTree>
    <p:extLst>
      <p:ext uri="{BB962C8B-B14F-4D97-AF65-F5344CB8AC3E}">
        <p14:creationId xmlns:p14="http://schemas.microsoft.com/office/powerpoint/2010/main" val="107705809"/>
      </p:ext>
    </p:extLst>
  </p:cSld>
  <p:clrMapOvr>
    <a:masterClrMapping/>
  </p:clrMapOvr>
  <p:transition spd="slow">
    <p:push dir="d"/>
  </p:transition>
</p:sld>
</file>

<file path=ppt/theme/theme1.xml><?xml version="1.0" encoding="utf-8"?>
<a:theme xmlns:a="http://schemas.openxmlformats.org/drawingml/2006/main" name="Thème Office">
  <a:themeElements>
    <a:clrScheme name="Thèm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èm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TotalTime>
  <Words>0</Words>
  <Application>Microsoft Office PowerPoint</Application>
  <PresentationFormat>Grand écran</PresentationFormat>
  <Paragraphs>0</Paragraphs>
  <Slides>55</Slides>
  <Notes>55</Notes>
  <HiddenSlides>9</HiddenSlides>
  <MMClips>0</MMClips>
  <ScaleCrop>false</ScaleCrop>
  <HeadingPairs>
    <vt:vector size="4" baseType="variant">
      <vt:variant>
        <vt:lpstr>Thème</vt:lpstr>
      </vt:variant>
      <vt:variant>
        <vt:i4>1</vt:i4>
      </vt:variant>
      <vt:variant>
        <vt:lpstr>Titres des diapositives</vt:lpstr>
      </vt:variant>
      <vt:variant>
        <vt:i4>55</vt:i4>
      </vt:variant>
    </vt:vector>
  </HeadingPairs>
  <TitlesOfParts>
    <vt:vector size="56" baseType="lpstr">
      <vt:lpstr>Thème Office</vt:lpstr>
      <vt:lpstr>Fast and furious Game Playing : MonteCarlo drift</vt:lpstr>
      <vt:lpstr>Introduction</vt:lpstr>
      <vt:lpstr>Introduction</vt:lpstr>
      <vt:lpstr>Présentation PowerPoint</vt:lpstr>
      <vt:lpstr>Présentation PowerPoint</vt:lpstr>
      <vt:lpstr>Project Presentation</vt:lpstr>
      <vt:lpstr>Contents</vt:lpstr>
      <vt:lpstr>Contents</vt:lpstr>
      <vt:lpstr>Arimaa : the Game</vt:lpstr>
      <vt:lpstr>The rules: Basic rules</vt:lpstr>
      <vt:lpstr>The rules: Displacement</vt:lpstr>
      <vt:lpstr>The rules: Freezing</vt:lpstr>
      <vt:lpstr>The rules: Traps</vt:lpstr>
      <vt:lpstr>The rules</vt:lpstr>
      <vt:lpstr>Contents</vt:lpstr>
      <vt:lpstr>Search tree</vt:lpstr>
      <vt:lpstr>Search tree</vt:lpstr>
      <vt:lpstr>Monte Carlo Method</vt:lpstr>
      <vt:lpstr>Monte Carlo Method</vt:lpstr>
      <vt:lpstr>Monte Carlo algorithm</vt:lpstr>
      <vt:lpstr>MCTS algorithm</vt:lpstr>
      <vt:lpstr>MCTS algorithm</vt:lpstr>
      <vt:lpstr>MCTS algorithm</vt:lpstr>
      <vt:lpstr>MCTS algorithm</vt:lpstr>
      <vt:lpstr>MCTS algorithm</vt:lpstr>
      <vt:lpstr>MCTS algorithm</vt:lpstr>
      <vt:lpstr>MCTS algorithm</vt:lpstr>
      <vt:lpstr>MCTS algorithm</vt:lpstr>
      <vt:lpstr>MCTS algorithm</vt:lpstr>
      <vt:lpstr>MCTS algorithm</vt:lpstr>
      <vt:lpstr>MCTS algorithm</vt:lpstr>
      <vt:lpstr>MCTS algorithm</vt:lpstr>
      <vt:lpstr>Node selection: UCT Function</vt:lpstr>
      <vt:lpstr>Contents</vt:lpstr>
      <vt:lpstr>Parallelization methods</vt:lpstr>
      <vt:lpstr>Parallelization methods</vt:lpstr>
      <vt:lpstr>Parallelization methods</vt:lpstr>
      <vt:lpstr>Parallelization methods</vt:lpstr>
      <vt:lpstr>Contents</vt:lpstr>
      <vt:lpstr>General Architecture</vt:lpstr>
      <vt:lpstr>General Architecture</vt:lpstr>
      <vt:lpstr>Contents</vt:lpstr>
      <vt:lpstr>Hardware infrastructure</vt:lpstr>
      <vt:lpstr>Actor model</vt:lpstr>
      <vt:lpstr>Another way to parallelize</vt:lpstr>
      <vt:lpstr>Technical solutions</vt:lpstr>
      <vt:lpstr>C++ Actor Framework</vt:lpstr>
      <vt:lpstr>MPI</vt:lpstr>
      <vt:lpstr>OpenMP / OpenACC  </vt:lpstr>
      <vt:lpstr>Development Methodologies</vt:lpstr>
      <vt:lpstr>Key Areas:</vt:lpstr>
      <vt:lpstr>Development Methodologies</vt:lpstr>
      <vt:lpstr>Présentation PowerPoint</vt:lpstr>
      <vt:lpstr>Planning Poker Estimation Technique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Petr Barborik</dc:creator>
  <cp:lastModifiedBy>Petr Barborik</cp:lastModifiedBy>
  <cp:revision>67</cp:revision>
  <dcterms:created xsi:type="dcterms:W3CDTF">2013-08-01T12:25:05Z</dcterms:created>
  <dcterms:modified xsi:type="dcterms:W3CDTF">2014-12-17T19:45:18Z</dcterms:modified>
</cp:coreProperties>
</file>